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3004800" cy="9753600"/>
  <p:notesSz cx="13004800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58" d="100"/>
          <a:sy n="58" d="100"/>
        </p:scale>
        <p:origin x="418" y="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54CA-04CC-47CD-8588-82C776793C03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86BCB-9975-428E-A34C-BDCE2939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3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86BCB-9975-428E-A34C-BDCE293907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D1D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D1D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D1D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D1D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806" y="225043"/>
            <a:ext cx="10013187" cy="1585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D1D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1209" y="2304033"/>
            <a:ext cx="11422380" cy="6221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D1D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hyperlink" Target="http://www.beg.aer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1625" cy="9736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894" y="6891273"/>
            <a:ext cx="1005870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5400" spc="-5" dirty="0" smtClean="0">
                <a:solidFill>
                  <a:srgbClr val="FFFFFF"/>
                </a:solidFill>
                <a:cs typeface="Calibri"/>
              </a:rPr>
              <a:t>INVESTICIONI PROJEKT</a:t>
            </a:r>
            <a:r>
              <a:rPr lang="sr-Latn-RS" sz="5400" spc="-5" smtClean="0">
                <a:solidFill>
                  <a:srgbClr val="FFFFFF"/>
                </a:solidFill>
                <a:cs typeface="Calibri"/>
              </a:rPr>
              <a:t>I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1303306"/>
          </a:xfrm>
          <a:prstGeom prst="rect">
            <a:avLst/>
          </a:prstGeom>
        </p:spPr>
        <p:txBody>
          <a:bodyPr vert="horz" wrap="square" lIns="0" tIns="376301" rIns="0" bIns="0" rtlCol="0">
            <a:spAutoFit/>
          </a:bodyPr>
          <a:lstStyle/>
          <a:p>
            <a:pPr marL="2199640">
              <a:lnSpc>
                <a:spcPct val="100000"/>
              </a:lnSpc>
            </a:pPr>
            <a:r>
              <a:rPr lang="sr-Latn-RS" spc="-5" dirty="0" smtClean="0"/>
              <a:t>GRAD BEOGRAD</a:t>
            </a:r>
            <a:endParaRPr spc="-25" dirty="0"/>
          </a:p>
        </p:txBody>
      </p:sp>
      <p:sp>
        <p:nvSpPr>
          <p:cNvPr id="5" name="object 5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1543" y="8480043"/>
            <a:ext cx="465645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3200" b="1" spc="-20" dirty="0" smtClean="0">
                <a:solidFill>
                  <a:srgbClr val="B7DEE8"/>
                </a:solidFill>
                <a:latin typeface="Calibri"/>
                <a:cs typeface="Calibri"/>
              </a:rPr>
              <a:t>Goran </a:t>
            </a:r>
            <a:r>
              <a:rPr lang="en-US" sz="3200" b="1" spc="-20" dirty="0" err="1" smtClean="0">
                <a:solidFill>
                  <a:srgbClr val="B7DEE8"/>
                </a:solidFill>
                <a:latin typeface="Calibri"/>
                <a:cs typeface="Calibri"/>
              </a:rPr>
              <a:t>Vesi</a:t>
            </a:r>
            <a:r>
              <a:rPr lang="sr-Latn-RS" sz="3200" b="1" spc="-20" dirty="0" smtClean="0">
                <a:solidFill>
                  <a:srgbClr val="B7DEE8"/>
                </a:solidFill>
                <a:latin typeface="Calibri"/>
                <a:cs typeface="Calibri"/>
              </a:rPr>
              <a:t>ć</a:t>
            </a:r>
          </a:p>
          <a:p>
            <a:pPr marL="12700" marR="5080">
              <a:lnSpc>
                <a:spcPct val="100000"/>
              </a:lnSpc>
            </a:pPr>
            <a:r>
              <a:rPr lang="sr-Latn-RS" sz="3200" b="1" spc="-10" dirty="0" smtClean="0">
                <a:solidFill>
                  <a:srgbClr val="B7DEE8"/>
                </a:solidFill>
                <a:latin typeface="Calibri"/>
                <a:cs typeface="Calibri"/>
              </a:rPr>
              <a:t>Gradski menadžer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73787" y="1744217"/>
            <a:ext cx="6577014" cy="7619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PODZEMNE GARAŽE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2000" b="1" dirty="0">
                <a:solidFill>
                  <a:srgbClr val="0D1D7C"/>
                </a:solidFill>
                <a:latin typeface="Arial"/>
                <a:cs typeface="Arial"/>
              </a:rPr>
              <a:t>→ </a:t>
            </a:r>
            <a:r>
              <a:rPr lang="sr-Latn-R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VREDNOST INVESTICIJE</a:t>
            </a:r>
            <a:r>
              <a:rPr sz="2100" b="1" i="1" spc="-4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40</a:t>
            </a:r>
            <a:r>
              <a:rPr lang="sr-Latn-RS"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mil.</a:t>
            </a:r>
            <a:r>
              <a:rPr lang="en-US"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 €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0200"/>
              </a:lnSpc>
              <a:spcBef>
                <a:spcPts val="5"/>
              </a:spcBef>
            </a:pP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narednih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par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godina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planira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se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izgradnja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16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podzemnih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garaža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centru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grada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pretežno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kroz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saradnju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privatnim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partnerima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Neke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od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predviđenih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lokacija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su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:</a:t>
            </a:r>
            <a:endParaRPr lang="sr-Latn-R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90200"/>
              </a:lnSpc>
              <a:spcBef>
                <a:spcPts val="5"/>
              </a:spcBef>
            </a:pPr>
            <a:endParaRPr lang="sr-Latn-RS" spc="-5" dirty="0">
              <a:solidFill>
                <a:srgbClr val="000066"/>
              </a:solidFill>
              <a:latin typeface="Arial"/>
              <a:cs typeface="Arial"/>
            </a:endParaRPr>
          </a:p>
          <a:p>
            <a:pPr marL="298450" marR="5080" indent="-285750" algn="just">
              <a:lnSpc>
                <a:spcPct val="90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sr-Latn-RS" spc="-5" dirty="0" smtClean="0">
                <a:solidFill>
                  <a:srgbClr val="000066"/>
                </a:solidFill>
                <a:latin typeface="Arial"/>
                <a:cs typeface="Arial"/>
              </a:rPr>
              <a:t>Podzemna garaža 'Djeram'                                  €10.2 m</a:t>
            </a:r>
          </a:p>
          <a:p>
            <a:pPr marL="298450" marR="5080" indent="-285750" algn="just">
              <a:lnSpc>
                <a:spcPct val="90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sr-Latn-RS" spc="-5" dirty="0" smtClean="0">
                <a:solidFill>
                  <a:srgbClr val="000066"/>
                </a:solidFill>
                <a:latin typeface="Arial"/>
                <a:cs typeface="Arial"/>
              </a:rPr>
              <a:t>Podzemna garaža 'National Library'                     €7.4 m</a:t>
            </a:r>
          </a:p>
          <a:p>
            <a:pPr marL="298450" marR="5080" indent="-285750" algn="just">
              <a:lnSpc>
                <a:spcPct val="90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sr-Latn-RS" spc="-5" dirty="0" smtClean="0">
                <a:solidFill>
                  <a:srgbClr val="000066"/>
                </a:solidFill>
                <a:latin typeface="Arial"/>
                <a:cs typeface="Arial"/>
              </a:rPr>
              <a:t>Garaža 'Aerodrom 2'	                                       €7.4 m</a:t>
            </a:r>
          </a:p>
          <a:p>
            <a:pPr marL="298450" marR="5080" indent="-285750" algn="just">
              <a:lnSpc>
                <a:spcPct val="90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sr-Latn-RS" spc="-5" dirty="0" smtClean="0">
                <a:solidFill>
                  <a:srgbClr val="000066"/>
                </a:solidFill>
                <a:latin typeface="Arial"/>
                <a:cs typeface="Arial"/>
              </a:rPr>
              <a:t>Podzemna garaža 'Kosovska'                               €5.8 m</a:t>
            </a:r>
          </a:p>
          <a:p>
            <a:pPr marL="298450" marR="5080" indent="-285750" algn="just">
              <a:lnSpc>
                <a:spcPct val="90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sr-Latn-RS" spc="-5" dirty="0" smtClean="0">
                <a:solidFill>
                  <a:srgbClr val="000066"/>
                </a:solidFill>
                <a:latin typeface="Arial"/>
                <a:cs typeface="Arial"/>
              </a:rPr>
              <a:t>Marina 'Ada Ciganlija'	                                       €5.4 m</a:t>
            </a:r>
          </a:p>
          <a:p>
            <a:pPr marL="298450" marR="5080" indent="-285750" algn="just">
              <a:lnSpc>
                <a:spcPct val="90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sr-Latn-RS" spc="-5" dirty="0" smtClean="0">
                <a:solidFill>
                  <a:srgbClr val="000066"/>
                </a:solidFill>
                <a:latin typeface="Arial"/>
                <a:cs typeface="Arial"/>
              </a:rPr>
              <a:t>Poslovni kompleks u Bloku 45, Novi Beograd      €2.9 m</a:t>
            </a:r>
          </a:p>
          <a:p>
            <a:pPr marL="12700" marR="5080" algn="just">
              <a:lnSpc>
                <a:spcPct val="90200"/>
              </a:lnSpc>
              <a:spcBef>
                <a:spcPts val="5"/>
              </a:spcBef>
            </a:pPr>
            <a:endParaRPr lang="sr-Latn-R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428625">
              <a:lnSpc>
                <a:spcPct val="90200"/>
              </a:lnSpc>
            </a:pP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Mogući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modeli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finansiranja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:</a:t>
            </a:r>
            <a:endParaRPr lang="sr-Latn-RS" sz="2400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428625">
              <a:lnSpc>
                <a:spcPct val="90200"/>
              </a:lnSpc>
            </a:pPr>
            <a:endParaRPr lang="en-US" sz="2400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355600" marR="428625" indent="-342900">
              <a:lnSpc>
                <a:spcPct val="902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Kroz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javno-privatno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partnerstvo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gde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Grad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obezbeđuje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zemljište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I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svu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administrativnu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podršku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, a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investitor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gradi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oprema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I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rukovodi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objektom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;</a:t>
            </a:r>
            <a:endParaRPr lang="sr-Latn-RS" sz="2400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355600" marR="428625" indent="-342900">
              <a:lnSpc>
                <a:spcPct val="902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355600" marR="428625" indent="-342900">
              <a:lnSpc>
                <a:spcPct val="902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Kroz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rekonstrukciju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I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proširenje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postojećih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latin typeface="Arial"/>
                <a:cs typeface="Arial"/>
              </a:rPr>
              <a:t>objekata</a:t>
            </a:r>
            <a:r>
              <a:rPr lang="en-US" sz="2400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4" name="object 4"/>
          <p:cNvSpPr/>
          <p:nvPr/>
        </p:nvSpPr>
        <p:spPr>
          <a:xfrm>
            <a:off x="280987" y="5918200"/>
            <a:ext cx="5611813" cy="327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400" y="225043"/>
            <a:ext cx="10721593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1932939">
              <a:lnSpc>
                <a:spcPct val="100000"/>
              </a:lnSpc>
            </a:pPr>
            <a:r>
              <a:rPr lang="sr-Latn-RS" sz="5200" spc="-20" dirty="0" smtClean="0"/>
              <a:t>Povećanje broja parking mesta</a:t>
            </a:r>
            <a:endParaRPr sz="5200" dirty="0"/>
          </a:p>
        </p:txBody>
      </p:sp>
      <p:sp>
        <p:nvSpPr>
          <p:cNvPr id="7" name="object 7"/>
          <p:cNvSpPr/>
          <p:nvPr/>
        </p:nvSpPr>
        <p:spPr>
          <a:xfrm>
            <a:off x="280987" y="2162048"/>
            <a:ext cx="5611813" cy="3602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42228" y="2683764"/>
            <a:ext cx="6264275" cy="51629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ULIČNA JAVNA RASVETA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solidFill>
                  <a:srgbClr val="0D1D7C"/>
                </a:solidFill>
                <a:latin typeface="Arial"/>
                <a:cs typeface="Arial"/>
              </a:rPr>
              <a:t>→ </a:t>
            </a:r>
            <a:r>
              <a:rPr lang="sr-Latn-R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VREDNOST INVESTICIJE</a:t>
            </a:r>
            <a:r>
              <a:rPr sz="2100" b="1" i="1" spc="-4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80</a:t>
            </a:r>
            <a:r>
              <a:rPr lang="sr-Latn-RS"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mil.</a:t>
            </a:r>
            <a:r>
              <a:rPr lang="en-US"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 €</a:t>
            </a:r>
            <a:r>
              <a:rPr lang="sr-Latn-RS" sz="2100" b="1" i="1" spc="-1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endParaRPr sz="2100" dirty="0">
              <a:latin typeface="Arial"/>
              <a:cs typeface="Arial"/>
            </a:endParaRPr>
          </a:p>
          <a:p>
            <a:pPr marL="12700" marR="200025">
              <a:lnSpc>
                <a:spcPct val="1000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00025">
              <a:lnSpc>
                <a:spcPct val="1000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00025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Projekti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se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odnose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unapređenje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sistema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javne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rasvete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svim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prigradskim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opštinama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, 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cilju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smanjenja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potrošnje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električne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energije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zaštite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životne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sredine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.</a:t>
            </a:r>
          </a:p>
          <a:p>
            <a:pPr marL="12700" marR="200025" algn="just">
              <a:lnSpc>
                <a:spcPct val="100000"/>
              </a:lnSpc>
            </a:pP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200025" algn="just">
              <a:lnSpc>
                <a:spcPct val="100000"/>
              </a:lnSpc>
            </a:pP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narednih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nekoliko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meseci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biće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sprovedene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sve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neophodne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izmene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određenih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zakona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I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Statuta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grada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Beograda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kako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bi se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omogućilo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sprovođenje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planiranih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projekata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ovoj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oblasti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3045460">
              <a:lnSpc>
                <a:spcPct val="100000"/>
              </a:lnSpc>
            </a:pPr>
            <a:r>
              <a:rPr lang="sr-Latn-RS" sz="5200" spc="-20" dirty="0" smtClean="0"/>
              <a:t>Javno osvetljenje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381000" y="2244661"/>
            <a:ext cx="4799076" cy="6504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83705" y="2361310"/>
            <a:ext cx="5652770" cy="512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NOVA GLAVNA AUTOBUSKA STANICA 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“NOVI</a:t>
            </a:r>
            <a:r>
              <a:rPr sz="2400" b="1" spc="2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BEOGRAD”</a:t>
            </a:r>
            <a:endParaRPr sz="20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Glavna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autobuska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stanica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će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biti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premeštena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iz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centra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grada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na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prostrani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Novi Beograd,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blizu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gradsko-prigradskih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železničkih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veza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železničke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stanice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Novi Beograd.</a:t>
            </a:r>
            <a:endParaRPr lang="sr-Latn-RS" sz="22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endParaRPr lang="en-US" sz="22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Na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ovaj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način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će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se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rasteretiti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gust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saobraćaj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u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centru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grada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. U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toku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je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izrada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detaljnog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urbanističkog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plana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za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predmetnu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lokaciju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.</a:t>
            </a:r>
          </a:p>
          <a:p>
            <a:pPr marL="12700" marR="5080">
              <a:lnSpc>
                <a:spcPct val="100000"/>
              </a:lnSpc>
            </a:pPr>
            <a:endParaRPr lang="en-US" sz="22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Ovaj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projekat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predviđa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oko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85,000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kvadratnih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metara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za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izgradnju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komercijalnih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I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mešovitog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200" spc="-5" dirty="0" err="1" smtClean="0">
                <a:solidFill>
                  <a:srgbClr val="000066"/>
                </a:solidFill>
                <a:latin typeface="Arial"/>
                <a:cs typeface="Arial"/>
              </a:rPr>
              <a:t>sadržaja</a:t>
            </a:r>
            <a:r>
              <a:rPr lang="en-US" sz="2200" spc="-5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276" y="225043"/>
            <a:ext cx="11213718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11170" marR="5080" indent="-2983230">
              <a:lnSpc>
                <a:spcPct val="100000"/>
              </a:lnSpc>
            </a:pPr>
            <a:r>
              <a:rPr lang="sr-Latn-RS" sz="5200" spc="-25" dirty="0" smtClean="0"/>
              <a:t>           Glavna autobuska stanica</a:t>
            </a:r>
            <a:r>
              <a:rPr lang="sr-Latn-RS" sz="5200" spc="-25" dirty="0"/>
              <a:t> </a:t>
            </a:r>
            <a:r>
              <a:rPr lang="sr-Latn-RS" sz="5200" spc="-25" dirty="0" smtClean="0"/>
              <a:t/>
            </a:r>
            <a:br>
              <a:rPr lang="sr-Latn-RS" sz="5200" spc="-25" dirty="0" smtClean="0"/>
            </a:br>
            <a:r>
              <a:rPr lang="sr-Latn-RS" sz="5200" spc="-25" dirty="0" smtClean="0"/>
              <a:t>  </a:t>
            </a:r>
            <a:r>
              <a:rPr lang="sr-Latn-RS" sz="5200" spc="-5" dirty="0" smtClean="0"/>
              <a:t>„</a:t>
            </a:r>
            <a:r>
              <a:rPr sz="5200" spc="-5" dirty="0" smtClean="0"/>
              <a:t>Novi</a:t>
            </a:r>
            <a:r>
              <a:rPr sz="5200" spc="-145" dirty="0" smtClean="0"/>
              <a:t> </a:t>
            </a:r>
            <a:r>
              <a:rPr sz="5200" spc="-30" dirty="0" smtClean="0"/>
              <a:t>Beograd</a:t>
            </a:r>
            <a:r>
              <a:rPr lang="sr-Latn-RS" sz="5200" spc="-30" dirty="0" smtClean="0"/>
              <a:t>"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295275" y="2401951"/>
            <a:ext cx="6265926" cy="3214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7337" y="5830887"/>
            <a:ext cx="6286500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874"/>
            <a:ext cx="13004292" cy="97297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56654" y="2097913"/>
            <a:ext cx="5701030" cy="5932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2400" b="1" dirty="0" smtClean="0">
                <a:solidFill>
                  <a:srgbClr val="0D1D7C"/>
                </a:solidFill>
                <a:latin typeface="Arial"/>
                <a:cs typeface="Arial"/>
              </a:rPr>
              <a:t>GLAVNA ŽELEZNIČKA STANICA</a:t>
            </a:r>
            <a:r>
              <a:rPr sz="2400" b="1" spc="-2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D1D7C"/>
                </a:solidFill>
                <a:latin typeface="Arial"/>
                <a:cs typeface="Arial"/>
              </a:rPr>
              <a:t>“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BEOGRAD</a:t>
            </a:r>
            <a:r>
              <a:rPr lang="sr-Latn-RS" sz="2400" dirty="0">
                <a:latin typeface="Arial"/>
                <a:cs typeface="Arial"/>
              </a:rPr>
              <a:t> 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CENTAR</a:t>
            </a:r>
            <a:r>
              <a:rPr sz="2400" b="1" spc="-5" dirty="0">
                <a:solidFill>
                  <a:srgbClr val="0D1D7C"/>
                </a:solidFill>
                <a:latin typeface="Arial"/>
                <a:cs typeface="Arial"/>
              </a:rPr>
              <a:t>”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000" b="1" dirty="0">
                <a:solidFill>
                  <a:srgbClr val="0D1D7C"/>
                </a:solidFill>
                <a:latin typeface="Calibri"/>
                <a:cs typeface="Calibri"/>
              </a:rPr>
              <a:t>→ </a:t>
            </a:r>
            <a:r>
              <a:rPr lang="sr-Latn-R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VREDNOST INVESTICIJE</a:t>
            </a:r>
            <a:r>
              <a:rPr sz="2100" b="1" i="1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20</a:t>
            </a:r>
            <a:r>
              <a:rPr lang="sr-Latn-R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0mil. </a:t>
            </a:r>
            <a:r>
              <a:rPr lang="en-U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€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280670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Postojeća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centralna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železnička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stanica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80670" algn="just">
              <a:lnSpc>
                <a:spcPct val="100000"/>
              </a:lnSpc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mora da se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izmesti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novu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lokaciju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80670" algn="just">
              <a:lnSpc>
                <a:spcPct val="100000"/>
              </a:lnSpc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(Prokop),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kako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bi se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oslobodilo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mesto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80670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izgradnju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Beograda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vodi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</a:p>
          <a:p>
            <a:pPr marL="12700" marR="280670" algn="just">
              <a:lnSpc>
                <a:spcPct val="1000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80670" algn="just">
              <a:lnSpc>
                <a:spcPct val="100000"/>
              </a:lnSpc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Prokop se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nalazi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ulazu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centar</a:t>
            </a:r>
            <a:r>
              <a:rPr lang="sr-Latn-R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grada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pored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autoputa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E-75.</a:t>
            </a:r>
          </a:p>
          <a:p>
            <a:pPr marL="12700" marR="280670" algn="just">
              <a:lnSpc>
                <a:spcPct val="1000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80670" algn="just">
              <a:lnSpc>
                <a:spcPct val="100000"/>
              </a:lnSpc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januaru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2016. je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završena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izgradnja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prve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faze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vrednosti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od 26 mil.€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sve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platforme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puštene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u rad.</a:t>
            </a:r>
          </a:p>
          <a:p>
            <a:pPr marL="12700" marR="5080">
              <a:lnSpc>
                <a:spcPct val="100000"/>
              </a:lnSpc>
            </a:pP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9562" y="225043"/>
            <a:ext cx="11199431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1814830">
              <a:lnSpc>
                <a:spcPct val="100000"/>
              </a:lnSpc>
            </a:pPr>
            <a:r>
              <a:rPr sz="5200" spc="-10" dirty="0" smtClean="0"/>
              <a:t>N</a:t>
            </a:r>
            <a:r>
              <a:rPr lang="sr-Latn-RS" sz="5200" spc="-10" dirty="0" smtClean="0"/>
              <a:t>ova glavna železnička stanica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309562" y="1730375"/>
            <a:ext cx="5832475" cy="3740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562" y="5505450"/>
            <a:ext cx="5832475" cy="3676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4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5001" y="225043"/>
            <a:ext cx="10439400" cy="1657120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739140">
              <a:lnSpc>
                <a:spcPct val="100000"/>
              </a:lnSpc>
            </a:pPr>
            <a:r>
              <a:rPr lang="sr-Latn-RS" sz="5200" spc="-5" dirty="0" smtClean="0"/>
              <a:t>         </a:t>
            </a:r>
            <a:r>
              <a:rPr lang="en-US" sz="5200" spc="-5" dirty="0" err="1" smtClean="0"/>
              <a:t>Beogradski</a:t>
            </a:r>
            <a:r>
              <a:rPr lang="en-US" sz="5200" spc="-5" dirty="0" smtClean="0"/>
              <a:t> </a:t>
            </a:r>
            <a:r>
              <a:rPr lang="en-US" sz="5200" spc="-5" dirty="0" err="1"/>
              <a:t>aerodrom</a:t>
            </a:r>
            <a:r>
              <a:rPr lang="en-US" sz="5200" spc="-5" dirty="0"/>
              <a:t> </a:t>
            </a:r>
            <a:r>
              <a:rPr lang="sr-Latn-RS" sz="5200" spc="-5" dirty="0" smtClean="0"/>
              <a:t/>
            </a:r>
            <a:br>
              <a:rPr lang="sr-Latn-RS" sz="5200" spc="-5" dirty="0" smtClean="0"/>
            </a:br>
            <a:r>
              <a:rPr lang="sr-Latn-RS" sz="5200" spc="-5" dirty="0"/>
              <a:t>	</a:t>
            </a:r>
            <a:r>
              <a:rPr lang="sr-Latn-RS" sz="5200" spc="-5" dirty="0" smtClean="0"/>
              <a:t>		   </a:t>
            </a:r>
            <a:r>
              <a:rPr lang="en-US" sz="5200" spc="-5" dirty="0" smtClean="0"/>
              <a:t>“</a:t>
            </a:r>
            <a:r>
              <a:rPr lang="en-US" sz="5200" spc="-5" dirty="0"/>
              <a:t>Nikola Tesla”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21704" y="1934209"/>
            <a:ext cx="6722746" cy="3717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MEĐUNARODNI AERODROM NIKOLA 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T</a:t>
            </a: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ESLA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1704" y="2307590"/>
            <a:ext cx="210502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D1D7C"/>
                </a:solidFill>
                <a:latin typeface="Calibri"/>
                <a:cs typeface="Calibri"/>
              </a:rPr>
              <a:t>→</a:t>
            </a:r>
            <a:r>
              <a:rPr sz="2000" b="1" spc="-70" dirty="0">
                <a:solidFill>
                  <a:srgbClr val="0D1D7C"/>
                </a:solidFill>
                <a:latin typeface="Calibri"/>
                <a:cs typeface="Calibri"/>
              </a:rPr>
              <a:t> </a:t>
            </a:r>
            <a:r>
              <a:rPr lang="sr-Latn-R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KONCESIJA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33865" y="2307590"/>
            <a:ext cx="239293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500-600</a:t>
            </a:r>
            <a:r>
              <a:rPr sz="2100" b="1" i="1" spc="-12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100" b="1" i="1" dirty="0" smtClean="0">
                <a:solidFill>
                  <a:srgbClr val="0D1D7C"/>
                </a:solidFill>
                <a:latin typeface="Arial"/>
                <a:cs typeface="Arial"/>
              </a:rPr>
              <a:t>mil </a:t>
            </a:r>
            <a:r>
              <a:rPr lang="en-U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€</a:t>
            </a:r>
            <a:r>
              <a:rPr lang="sr-Latn-RS" sz="2100" b="1" i="1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21704" y="3074969"/>
            <a:ext cx="6602095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3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Vlada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Republike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Srbije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I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Aerodrom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“Nikola Tesla”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objavili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javni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poziv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davanje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koncesije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trajanju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od 25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godina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. </a:t>
            </a:r>
            <a:endParaRPr lang="sr-Latn-R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>
              <a:lnSpc>
                <a:spcPct val="90300"/>
              </a:lnSpc>
            </a:pPr>
            <a:endParaRPr lang="sr-Latn-RS" sz="24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>
              <a:lnSpc>
                <a:spcPct val="90300"/>
              </a:lnSpc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Novi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rok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podnošenje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prijava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učešće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postupku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je 15. Maj 2017.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godine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</a:p>
          <a:p>
            <a:pPr marL="12700" marR="5080">
              <a:lnSpc>
                <a:spcPct val="903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>
              <a:lnSpc>
                <a:spcPct val="903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Sve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detaljne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informacije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o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koncesiji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mogu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se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naći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sajtu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:  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  <a:hlinkClick r:id="rId4"/>
              </a:rPr>
              <a:t>www.beg.aero</a:t>
            </a:r>
            <a:endParaRPr lang="sr-Latn-R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>
              <a:lnSpc>
                <a:spcPct val="903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7025" y="1844675"/>
            <a:ext cx="5286375" cy="3890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8208" y="6088929"/>
            <a:ext cx="6756400" cy="3074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4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12304" y="1849374"/>
            <a:ext cx="5586095" cy="6430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99490">
              <a:tabLst>
                <a:tab pos="1737995" algn="l"/>
              </a:tabLst>
            </a:pP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ZAVRŠETAK NEDOSTAJUĆIH DEONICA OBILAZNICE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endParaRPr lang="sr-Latn-RS" sz="2400" b="1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999490">
              <a:tabLst>
                <a:tab pos="1737995" algn="l"/>
              </a:tabLst>
            </a:pPr>
            <a:endParaRPr sz="2100" dirty="0">
              <a:latin typeface="Arial"/>
              <a:cs typeface="Arial"/>
            </a:endParaRPr>
          </a:p>
          <a:p>
            <a:pPr marL="12700" marR="5080" algn="just"/>
            <a:r>
              <a:rPr lang="sr-Latn-RS" sz="2400" dirty="0" smtClean="0">
                <a:solidFill>
                  <a:srgbClr val="0D1D7C"/>
                </a:solidFill>
                <a:latin typeface="Arial"/>
                <a:cs typeface="Arial"/>
              </a:rPr>
              <a:t>Kako bi se centar grada potpuno oslobodio od tranzitnog saobraćaja, pogotovo onog koji uključuje prevoz opasnog otpada, potrebno je izgraditi nedostajuće deonice autoputa i obilaznice.</a:t>
            </a:r>
          </a:p>
          <a:p>
            <a:pPr marL="12700" marR="5080"/>
            <a:endParaRPr lang="sr-Latn-RS" sz="2400" spc="-10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Projekat obuhvata:</a:t>
            </a:r>
            <a:endParaRPr sz="2400" dirty="0">
              <a:latin typeface="Arial"/>
              <a:cs typeface="Arial"/>
            </a:endParaRPr>
          </a:p>
          <a:p>
            <a:pPr marL="12700" marR="483234">
              <a:lnSpc>
                <a:spcPct val="120000"/>
              </a:lnSpc>
              <a:spcBef>
                <a:spcPts val="395"/>
              </a:spcBef>
            </a:pP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•</a:t>
            </a:r>
            <a:r>
              <a:rPr lang="sr-Latn-R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završetak 3 trake autoputa, od</a:t>
            </a: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  </a:t>
            </a:r>
            <a:r>
              <a:rPr sz="2400" dirty="0" err="1" smtClean="0">
                <a:solidFill>
                  <a:srgbClr val="0D1D7C"/>
                </a:solidFill>
                <a:latin typeface="Arial"/>
                <a:cs typeface="Arial"/>
              </a:rPr>
              <a:t>Ostružnic</a:t>
            </a:r>
            <a:r>
              <a:rPr lang="sr-Latn-RS" sz="2400" dirty="0" smtClean="0">
                <a:solidFill>
                  <a:srgbClr val="0D1D7C"/>
                </a:solidFill>
                <a:latin typeface="Arial"/>
                <a:cs typeface="Arial"/>
              </a:rPr>
              <a:t>e</a:t>
            </a: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400" dirty="0" smtClean="0">
                <a:solidFill>
                  <a:srgbClr val="0D1D7C"/>
                </a:solidFill>
                <a:latin typeface="Arial"/>
                <a:cs typeface="Arial"/>
              </a:rPr>
              <a:t>do</a:t>
            </a: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Resnik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a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D1D7C"/>
                </a:solidFill>
                <a:latin typeface="Arial"/>
                <a:cs typeface="Arial"/>
              </a:rPr>
              <a:t>(10</a:t>
            </a:r>
            <a:r>
              <a:rPr sz="2400" spc="-70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D1D7C"/>
                </a:solidFill>
                <a:latin typeface="Arial"/>
                <a:cs typeface="Arial"/>
              </a:rPr>
              <a:t>km),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•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 izgradnju 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6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 traka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autoputa od </a:t>
            </a:r>
            <a:r>
              <a:rPr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Resnik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a do</a:t>
            </a: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Pančev</a:t>
            </a:r>
            <a:r>
              <a:rPr lang="sr-Latn-RS" sz="2400" spc="-5" dirty="0">
                <a:solidFill>
                  <a:srgbClr val="0D1D7C"/>
                </a:solidFill>
                <a:latin typeface="Arial"/>
                <a:cs typeface="Arial"/>
              </a:rPr>
              <a:t>a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(</a:t>
            </a:r>
            <a:r>
              <a:rPr lang="sr-Latn-RS" sz="2400" dirty="0" smtClean="0">
                <a:solidFill>
                  <a:srgbClr val="0D1D7C"/>
                </a:solidFill>
                <a:latin typeface="Arial"/>
                <a:cs typeface="Arial"/>
              </a:rPr>
              <a:t>oko</a:t>
            </a: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D1D7C"/>
                </a:solidFill>
                <a:latin typeface="Arial"/>
                <a:cs typeface="Arial"/>
              </a:rPr>
              <a:t>40</a:t>
            </a:r>
            <a:r>
              <a:rPr sz="2400" spc="-3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D1D7C"/>
                </a:solidFill>
                <a:latin typeface="Arial"/>
                <a:cs typeface="Arial"/>
              </a:rPr>
              <a:t>km),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•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 izgradnju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D1D7C"/>
                </a:solidFill>
                <a:latin typeface="Arial"/>
                <a:cs typeface="Arial"/>
              </a:rPr>
              <a:t>29 </a:t>
            </a:r>
            <a:r>
              <a:rPr sz="2400" dirty="0">
                <a:solidFill>
                  <a:srgbClr val="0D1D7C"/>
                </a:solidFill>
                <a:latin typeface="Arial"/>
                <a:cs typeface="Arial"/>
              </a:rPr>
              <a:t>km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železničke pruge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1165" y="330200"/>
            <a:ext cx="1055179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5200" spc="-15" dirty="0" smtClean="0"/>
              <a:t>                      Autoput i obilaznica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187325" y="2336800"/>
            <a:ext cx="6542024" cy="635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4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95998" y="2097913"/>
            <a:ext cx="6154802" cy="5593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24815">
              <a:lnSpc>
                <a:spcPct val="100000"/>
              </a:lnSpc>
              <a:tabLst>
                <a:tab pos="789940" algn="l"/>
              </a:tabLst>
            </a:pP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IZGRADNJA TUNELA NA UNUTRAŠNJEM MAGISTRALNOM PRSTENU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000" b="1" dirty="0">
                <a:solidFill>
                  <a:srgbClr val="0D1D7C"/>
                </a:solidFill>
                <a:latin typeface="Calibri"/>
                <a:cs typeface="Calibri"/>
              </a:rPr>
              <a:t>→ </a:t>
            </a:r>
            <a:r>
              <a:rPr lang="sr-Latn-RS" sz="2100" b="1" i="1" spc="-5" dirty="0" smtClean="0">
                <a:solidFill>
                  <a:srgbClr val="0D1D7C"/>
                </a:solidFill>
                <a:latin typeface="Arial"/>
                <a:cs typeface="Arial"/>
              </a:rPr>
              <a:t>VREDNOST INVESTICIJE oko 70 </a:t>
            </a:r>
            <a:r>
              <a:rPr lang="sr-Latn-RS" sz="2100" b="1" i="1" spc="-60" dirty="0" smtClean="0">
                <a:solidFill>
                  <a:srgbClr val="0D1D7C"/>
                </a:solidFill>
                <a:latin typeface="Arial"/>
                <a:cs typeface="Arial"/>
              </a:rPr>
              <a:t>mil. </a:t>
            </a:r>
            <a:r>
              <a:rPr lang="en-US" sz="2100" b="1" i="1" spc="-5" dirty="0">
                <a:solidFill>
                  <a:srgbClr val="0D1D7C"/>
                </a:solidFill>
                <a:latin typeface="Arial"/>
                <a:cs typeface="Arial"/>
              </a:rPr>
              <a:t>€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Projektom je predviđena izgradnja dve posebne tunelske cevi, dužine 2,172 metra i 14 metara širine. Svaka tunelska cev je podeljena na dve trake od po 3,5 metara širine.</a:t>
            </a:r>
            <a:endParaRPr sz="2400" dirty="0">
              <a:solidFill>
                <a:srgbClr val="00006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 marR="1140460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Idejni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projekat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Tunela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Topčider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je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 urađen.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Planirano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je da se 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naredne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3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godine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završe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glavni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projekti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                 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izgradi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tunel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00066"/>
                </a:solidFill>
                <a:latin typeface="Arial"/>
                <a:cs typeface="Arial"/>
              </a:rPr>
              <a:t>Topčider</a:t>
            </a:r>
            <a:r>
              <a:rPr lang="en-US" sz="2400" spc="-5" dirty="0">
                <a:solidFill>
                  <a:srgbClr val="000066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2677795">
              <a:lnSpc>
                <a:spcPct val="100000"/>
              </a:lnSpc>
            </a:pPr>
            <a:r>
              <a:rPr sz="5200" spc="-45" dirty="0" err="1" smtClean="0"/>
              <a:t>Tunel</a:t>
            </a:r>
            <a:r>
              <a:rPr sz="5200" spc="-240" dirty="0" smtClean="0"/>
              <a:t> </a:t>
            </a:r>
            <a:r>
              <a:rPr sz="5200" spc="-30" dirty="0"/>
              <a:t>’Topčider’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309562" y="2073275"/>
            <a:ext cx="5976874" cy="6291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350"/>
            <a:ext cx="13004292" cy="9739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9369" y="5855334"/>
            <a:ext cx="1140142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5200" b="1" spc="-15" dirty="0" smtClean="0">
                <a:solidFill>
                  <a:srgbClr val="0D1D7C"/>
                </a:solidFill>
                <a:latin typeface="Calibri"/>
                <a:cs typeface="Calibri"/>
              </a:rPr>
              <a:t>Slobodne zone</a:t>
            </a:r>
            <a:r>
              <a:rPr sz="5200" b="1" spc="-15" dirty="0" smtClean="0">
                <a:solidFill>
                  <a:srgbClr val="0D1D7C"/>
                </a:solidFill>
                <a:latin typeface="Calibri"/>
                <a:cs typeface="Calibri"/>
              </a:rPr>
              <a:t> </a:t>
            </a:r>
            <a:r>
              <a:rPr sz="5200" b="1" spc="-5" dirty="0">
                <a:solidFill>
                  <a:srgbClr val="0D1D7C"/>
                </a:solidFill>
                <a:latin typeface="Calibri"/>
                <a:cs typeface="Calibri"/>
              </a:rPr>
              <a:t>– </a:t>
            </a:r>
            <a:r>
              <a:rPr sz="5200" b="1" spc="-25" dirty="0" smtClean="0">
                <a:solidFill>
                  <a:srgbClr val="0D1D7C"/>
                </a:solidFill>
                <a:latin typeface="Calibri"/>
                <a:cs typeface="Calibri"/>
              </a:rPr>
              <a:t>Greenfield</a:t>
            </a:r>
            <a:r>
              <a:rPr lang="sr-Latn-RS" sz="5200" b="1" spc="-85" dirty="0">
                <a:solidFill>
                  <a:srgbClr val="0D1D7C"/>
                </a:solidFill>
                <a:latin typeface="Calibri"/>
                <a:cs typeface="Calibri"/>
              </a:rPr>
              <a:t> </a:t>
            </a:r>
            <a:r>
              <a:rPr lang="sr-Latn-RS" sz="5200" b="1" spc="-85" dirty="0" smtClean="0">
                <a:solidFill>
                  <a:srgbClr val="0D1D7C"/>
                </a:solidFill>
                <a:latin typeface="Calibri"/>
                <a:cs typeface="Calibri"/>
              </a:rPr>
              <a:t>investicije</a:t>
            </a:r>
            <a:endParaRPr sz="5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485312"/>
            <a:ext cx="130048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292" y="0"/>
                </a:lnTo>
              </a:path>
            </a:pathLst>
          </a:custGeom>
          <a:ln w="50800">
            <a:solidFill>
              <a:srgbClr val="0D1D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49"/>
            <a:ext cx="13004292" cy="9742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88429" y="2682240"/>
            <a:ext cx="6073775" cy="5201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0350" algn="just">
              <a:lnSpc>
                <a:spcPct val="100000"/>
              </a:lnSpc>
              <a:tabLst>
                <a:tab pos="535940" algn="l"/>
                <a:tab pos="739775" algn="l"/>
                <a:tab pos="1094740" algn="l"/>
              </a:tabLst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Beograd je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osnovao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prvu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lobodnu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zonu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koja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se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prostire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ukupnoj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povr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šini od </a:t>
            </a: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9</a:t>
            </a: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8</a:t>
            </a: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b="1" spc="-5" dirty="0" err="1" smtClean="0">
                <a:solidFill>
                  <a:srgbClr val="0D1D7C"/>
                </a:solidFill>
                <a:latin typeface="Arial"/>
                <a:cs typeface="Arial"/>
              </a:rPr>
              <a:t>hektara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sa ciljem da investitorima ponudi bolje i povoljinije uslove za rad, </a:t>
            </a:r>
            <a:r>
              <a:rPr lang="pl-PL" sz="2400" spc="-5" dirty="0">
                <a:solidFill>
                  <a:srgbClr val="0D1D7C"/>
                </a:solidFill>
                <a:latin typeface="Arial"/>
                <a:cs typeface="Arial"/>
              </a:rPr>
              <a:t>u skladu sa Zakonom o slobodnim zonama, </a:t>
            </a:r>
            <a:r>
              <a:rPr lang="pl-PL" sz="2400" spc="-5" dirty="0" smtClean="0">
                <a:solidFill>
                  <a:srgbClr val="0D1D7C"/>
                </a:solidFill>
                <a:latin typeface="Arial"/>
                <a:cs typeface="Arial"/>
              </a:rPr>
              <a:t>Zakonom </a:t>
            </a:r>
            <a:r>
              <a:rPr lang="pl-PL" sz="2400" spc="-5" dirty="0">
                <a:solidFill>
                  <a:srgbClr val="0D1D7C"/>
                </a:solidFill>
                <a:latin typeface="Arial"/>
                <a:cs typeface="Arial"/>
              </a:rPr>
              <a:t>o carini i drugim propisima.</a:t>
            </a:r>
            <a:endParaRPr lang="sr-Latn-R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60350" algn="just">
              <a:lnSpc>
                <a:spcPct val="100000"/>
              </a:lnSpc>
              <a:tabLst>
                <a:tab pos="535940" algn="l"/>
                <a:tab pos="739775" algn="l"/>
                <a:tab pos="1094740" algn="l"/>
              </a:tabLst>
            </a:pPr>
            <a:endParaRPr lang="sr-Latn-RS" sz="24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260350" algn="just">
              <a:lnSpc>
                <a:spcPct val="100000"/>
              </a:lnSpc>
              <a:tabLst>
                <a:tab pos="535940" algn="l"/>
                <a:tab pos="739775" algn="l"/>
                <a:tab pos="1094740" algn="l"/>
              </a:tabLst>
            </a:pPr>
            <a:endParaRPr sz="26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Zona se nalazi na međunarodnoj drumskoj i železničkoj trasi koja spaja Srbiju i Rumuniju i trenutno ima </a:t>
            </a:r>
            <a:r>
              <a:rPr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564,900 </a:t>
            </a: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kvadratnih metara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slobodnog i infrastrukturno opremljenog zemljišta, predviđenog za izgradnju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industrijskih postrojenja.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488" y="225043"/>
            <a:ext cx="11164506" cy="882549"/>
          </a:xfrm>
          <a:prstGeom prst="rect">
            <a:avLst/>
          </a:prstGeom>
        </p:spPr>
        <p:txBody>
          <a:bodyPr vert="horz" wrap="square" lIns="0" tIns="142494" rIns="0" bIns="0" rtlCol="0">
            <a:spAutoFit/>
          </a:bodyPr>
          <a:lstStyle/>
          <a:p>
            <a:pPr marL="1598295">
              <a:lnSpc>
                <a:spcPct val="100000"/>
              </a:lnSpc>
            </a:pPr>
            <a:r>
              <a:rPr lang="en-US" sz="4800" spc="-5" dirty="0" err="1" smtClean="0"/>
              <a:t>Slobodna</a:t>
            </a:r>
            <a:r>
              <a:rPr lang="en-US" sz="4800" spc="-5" dirty="0" smtClean="0"/>
              <a:t> </a:t>
            </a:r>
            <a:r>
              <a:rPr lang="en-US" sz="4800" spc="-5" dirty="0" err="1" smtClean="0"/>
              <a:t>ekonomska</a:t>
            </a:r>
            <a:r>
              <a:rPr lang="en-US" sz="4800" spc="-5" dirty="0" smtClean="0"/>
              <a:t> zona</a:t>
            </a:r>
            <a:r>
              <a:rPr sz="4800" dirty="0" smtClean="0"/>
              <a:t>–</a:t>
            </a:r>
            <a:r>
              <a:rPr sz="4800" spc="-254" dirty="0" smtClean="0"/>
              <a:t> </a:t>
            </a:r>
            <a:r>
              <a:rPr sz="4800" spc="-5" dirty="0"/>
              <a:t>Reva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344487" y="2755900"/>
            <a:ext cx="5903849" cy="553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49"/>
            <a:ext cx="13004292" cy="9742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35928" y="2682240"/>
            <a:ext cx="6079490" cy="5909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Privredne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zone u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Beogradu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se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prostiru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preko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1,289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hektara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I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strateški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su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raspoređene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periferiji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gada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.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Najveće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privredne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zone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su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:</a:t>
            </a:r>
          </a:p>
          <a:p>
            <a:pPr marL="12700" marR="5080" algn="just">
              <a:lnSpc>
                <a:spcPct val="100000"/>
              </a:lnSpc>
            </a:pPr>
            <a:endParaRPr lang="en-US" sz="24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1.Zemun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(146 ha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slobodnog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zemljišta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za</a:t>
            </a:r>
            <a:endParaRPr lang="en-US" sz="24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proizvodne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trgovinske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aktivnosti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),</a:t>
            </a:r>
          </a:p>
          <a:p>
            <a:pPr marL="12700" marR="5080" algn="just">
              <a:lnSpc>
                <a:spcPct val="100000"/>
              </a:lnSpc>
            </a:pP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2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.</a:t>
            </a: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Autoput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(600 ha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slobodnog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zemljišta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proizvodne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trgovinske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aktivnosti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),</a:t>
            </a:r>
          </a:p>
          <a:p>
            <a:pPr marL="12700" marR="5080" algn="just">
              <a:lnSpc>
                <a:spcPct val="100000"/>
              </a:lnSpc>
            </a:pP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3.Surčin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(245 ha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slobodnog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zemljišta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proizvodne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logističke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sadržaje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),</a:t>
            </a:r>
          </a:p>
          <a:p>
            <a:pPr marL="12700" marR="5080" algn="just">
              <a:lnSpc>
                <a:spcPct val="100000"/>
              </a:lnSpc>
            </a:pP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4.Bubanj </a:t>
            </a:r>
            <a:r>
              <a:rPr lang="en-US" sz="2400" b="1" spc="-5" dirty="0" err="1">
                <a:solidFill>
                  <a:srgbClr val="0D1D7C"/>
                </a:solidFill>
                <a:latin typeface="Arial"/>
                <a:cs typeface="Arial"/>
              </a:rPr>
              <a:t>potok</a:t>
            </a: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(166 ha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slobodnog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zemljišta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proizvodne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trgovinske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aktivnosti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),</a:t>
            </a:r>
          </a:p>
          <a:p>
            <a:pPr marL="12700" marR="5080" algn="just">
              <a:lnSpc>
                <a:spcPct val="100000"/>
              </a:lnSpc>
            </a:pP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5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.</a:t>
            </a: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Ibarska </a:t>
            </a:r>
            <a:r>
              <a:rPr lang="en-US" sz="2400" b="1" spc="-5" dirty="0" err="1">
                <a:solidFill>
                  <a:srgbClr val="0D1D7C"/>
                </a:solidFill>
                <a:latin typeface="Arial"/>
                <a:cs typeface="Arial"/>
              </a:rPr>
              <a:t>magistrala</a:t>
            </a:r>
            <a:r>
              <a:rPr lang="en-US" sz="2400" b="1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(132 ha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slobodnog</a:t>
            </a:r>
            <a:endParaRPr lang="en-US" sz="24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zemljišta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proizvodne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trgovinske</a:t>
            </a:r>
            <a:endParaRPr lang="en-US" sz="24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spc="-5" dirty="0" err="1">
                <a:solidFill>
                  <a:srgbClr val="0D1D7C"/>
                </a:solidFill>
                <a:latin typeface="Arial"/>
                <a:cs typeface="Arial"/>
              </a:rPr>
              <a:t>aktivnosti</a:t>
            </a:r>
            <a:r>
              <a:rPr lang="en-US" sz="2400" spc="-5" dirty="0">
                <a:solidFill>
                  <a:srgbClr val="0D1D7C"/>
                </a:solidFill>
                <a:latin typeface="Arial"/>
                <a:cs typeface="Arial"/>
              </a:rPr>
              <a:t>).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910249"/>
          </a:xfrm>
          <a:prstGeom prst="rect">
            <a:avLst/>
          </a:prstGeom>
        </p:spPr>
        <p:txBody>
          <a:bodyPr vert="horz" wrap="square" lIns="0" tIns="169926" rIns="0" bIns="0" rtlCol="0">
            <a:spAutoFit/>
          </a:bodyPr>
          <a:lstStyle/>
          <a:p>
            <a:pPr marL="3025140">
              <a:lnSpc>
                <a:spcPct val="100000"/>
              </a:lnSpc>
            </a:pPr>
            <a:r>
              <a:rPr lang="sr-Latn-RS" sz="4800" spc="-5" dirty="0" smtClean="0"/>
              <a:t>PRIVREDNE ZONE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311150" y="2789301"/>
            <a:ext cx="5938901" cy="5214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8818" y="2529840"/>
            <a:ext cx="132715" cy="538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400" spc="-5" dirty="0">
                <a:solidFill>
                  <a:srgbClr val="A6AAA8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3545" y="2423921"/>
            <a:ext cx="10104755" cy="6699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ts val="1000"/>
              </a:lnSpc>
            </a:pPr>
            <a:r>
              <a:rPr lang="en-US" sz="1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71120" marR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 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Broj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stanovnika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Beogradu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3200" spc="-2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1,793,000 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355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Površina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3200" spc="-2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r>
              <a:rPr lang="en-US" sz="32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,9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 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(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centar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grada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</a:t>
            </a:r>
            <a:r>
              <a:rPr lang="en-US" sz="3200" spc="-3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355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             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r>
              <a:rPr lang="en-US" sz="32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2,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83</a:t>
            </a:r>
            <a:r>
              <a:rPr lang="en-US" sz="3200" spc="-2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 (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šire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područje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46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Broj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zaposlenih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Beogradu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3200" spc="-2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670,296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25"/>
              </a:spcBef>
            </a:pPr>
            <a:r>
              <a:rPr lang="en-US" sz="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BDP:</a:t>
            </a:r>
            <a:r>
              <a:rPr lang="en-US" sz="3200" spc="-2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€13 bi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405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Učešće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nacionalnom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BDP-u: 3</a:t>
            </a:r>
            <a:r>
              <a:rPr lang="en-US" sz="32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9,3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%</a:t>
            </a:r>
            <a:r>
              <a:rPr lang="en-US" sz="3200" spc="70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0"/>
              </a:spcBef>
              <a:spcAft>
                <a:spcPts val="0"/>
              </a:spcAft>
            </a:pPr>
            <a:r>
              <a:rPr lang="en-US" sz="32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Stopa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nezaposlenosti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32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13.5%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15"/>
              </a:spcBef>
            </a:pPr>
            <a:r>
              <a:rPr lang="en-US" sz="8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Broj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stanova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7</a:t>
            </a:r>
            <a:r>
              <a:rPr lang="en-US" sz="32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0,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00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</a:pPr>
            <a:r>
              <a:rPr lang="en-US" sz="6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Broj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registrovanih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turista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3200" spc="-2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883</a:t>
            </a:r>
            <a:r>
              <a:rPr lang="en-US" sz="32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265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45"/>
              </a:spcBef>
            </a:pPr>
            <a:r>
              <a:rPr lang="en-US" sz="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          </a:t>
            </a:r>
            <a:r>
              <a:rPr lang="en-US" sz="2400" spc="565" dirty="0" smtClean="0">
                <a:solidFill>
                  <a:srgbClr val="A6AA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Broj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avio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putnika</a:t>
            </a:r>
            <a:r>
              <a:rPr lang="en-US" sz="32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3200" spc="-1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oko</a:t>
            </a:r>
            <a:r>
              <a:rPr lang="en-US" sz="32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</a:t>
            </a:r>
            <a:r>
              <a:rPr lang="en-US" sz="3200" spc="-2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</a:t>
            </a:r>
            <a:r>
              <a:rPr lang="en-US" sz="3200" spc="-1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</a:t>
            </a:r>
            <a:r>
              <a:rPr lang="en-US" sz="3200" spc="-1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32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</a:t>
            </a:r>
            <a:endParaRPr lang="en-US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n-US" sz="3200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545465">
              <a:lnSpc>
                <a:spcPct val="100000"/>
              </a:lnSpc>
            </a:pPr>
            <a:r>
              <a:rPr lang="sr-Latn-RS" sz="5200" spc="-25" dirty="0" smtClean="0"/>
              <a:t>    BEOGRAD U BROJKAMA</a:t>
            </a:r>
            <a:endParaRPr sz="5200" dirty="0"/>
          </a:p>
        </p:txBody>
      </p:sp>
      <p:sp>
        <p:nvSpPr>
          <p:cNvPr id="7" name="object 7"/>
          <p:cNvSpPr/>
          <p:nvPr/>
        </p:nvSpPr>
        <p:spPr>
          <a:xfrm>
            <a:off x="0" y="9485312"/>
            <a:ext cx="130048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292" y="0"/>
                </a:lnTo>
              </a:path>
            </a:pathLst>
          </a:custGeom>
          <a:ln w="50800">
            <a:solidFill>
              <a:srgbClr val="0D1D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9369" y="5855334"/>
            <a:ext cx="972756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r-Latn-RS" sz="5200" b="1" spc="-25" dirty="0" smtClean="0">
                <a:solidFill>
                  <a:srgbClr val="0D1D7C"/>
                </a:solidFill>
                <a:latin typeface="Calibri"/>
                <a:cs typeface="Calibri"/>
              </a:rPr>
              <a:t>    RAZVOJ TRŽIŠTA NEKRETNINA</a:t>
            </a:r>
            <a:endParaRPr sz="5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485312"/>
            <a:ext cx="130048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292" y="0"/>
                </a:lnTo>
              </a:path>
            </a:pathLst>
          </a:custGeom>
          <a:ln w="50800">
            <a:solidFill>
              <a:srgbClr val="0D1D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3178" y="2014346"/>
            <a:ext cx="8089900" cy="3701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000" b="1" spc="-50" dirty="0">
                <a:solidFill>
                  <a:srgbClr val="044360"/>
                </a:solidFill>
                <a:latin typeface="Arial"/>
                <a:cs typeface="Arial"/>
              </a:rPr>
              <a:t>„Belgrade </a:t>
            </a:r>
            <a:r>
              <a:rPr sz="2000" b="1" spc="-45" dirty="0">
                <a:solidFill>
                  <a:srgbClr val="044360"/>
                </a:solidFill>
                <a:latin typeface="Arial"/>
                <a:cs typeface="Arial"/>
              </a:rPr>
              <a:t>Waterfront‟ </a:t>
            </a:r>
            <a:r>
              <a:rPr lang="sr-Latn-RS" sz="2000" b="1" spc="-5" dirty="0" smtClean="0">
                <a:solidFill>
                  <a:srgbClr val="044360"/>
                </a:solidFill>
                <a:latin typeface="Arial"/>
                <a:cs typeface="Arial"/>
              </a:rPr>
              <a:t>je najveći razvojni projekat u gradu.</a:t>
            </a:r>
            <a:r>
              <a:rPr sz="2000" b="1" spc="-35" dirty="0" smtClean="0">
                <a:solidFill>
                  <a:srgbClr val="044360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000" dirty="0">
                <a:solidFill>
                  <a:srgbClr val="044360"/>
                </a:solidFill>
                <a:latin typeface="Arial"/>
                <a:cs typeface="Arial"/>
              </a:rPr>
              <a:t>•</a:t>
            </a:r>
            <a:r>
              <a:rPr sz="2000" b="1" dirty="0" smtClean="0">
                <a:solidFill>
                  <a:srgbClr val="044360"/>
                </a:solidFill>
                <a:latin typeface="Arial"/>
                <a:cs typeface="Arial"/>
              </a:rPr>
              <a:t>In</a:t>
            </a:r>
            <a:r>
              <a:rPr lang="sr-Latn-RS" sz="2000" b="1" dirty="0" smtClean="0">
                <a:solidFill>
                  <a:srgbClr val="044360"/>
                </a:solidFill>
                <a:latin typeface="Arial"/>
                <a:cs typeface="Arial"/>
              </a:rPr>
              <a:t>vesticija od </a:t>
            </a:r>
            <a:r>
              <a:rPr sz="2000" b="1" dirty="0" smtClean="0">
                <a:solidFill>
                  <a:srgbClr val="044360"/>
                </a:solidFill>
                <a:latin typeface="Arial"/>
                <a:cs typeface="Arial"/>
              </a:rPr>
              <a:t> 3.0</a:t>
            </a:r>
            <a:r>
              <a:rPr sz="2000" b="1" spc="-114" dirty="0" smtClean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sr-Latn-RS" sz="2000" b="1" spc="-114" dirty="0" smtClean="0">
                <a:solidFill>
                  <a:srgbClr val="044360"/>
                </a:solidFill>
                <a:latin typeface="Arial"/>
                <a:cs typeface="Arial"/>
              </a:rPr>
              <a:t>mild. 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€ </a:t>
            </a:r>
            <a:endParaRPr lang="sr-Latn-RS" sz="2000" b="1" dirty="0" smtClean="0">
              <a:solidFill>
                <a:srgbClr val="044360"/>
              </a:solidFill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044360"/>
                </a:solidFill>
                <a:latin typeface="Arial"/>
                <a:cs typeface="Arial"/>
              </a:rPr>
              <a:t>Izgradnja</a:t>
            </a:r>
            <a:r>
              <a:rPr lang="en-US" sz="2000" b="1" dirty="0" smtClean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1,8mil. </a:t>
            </a:r>
            <a:r>
              <a:rPr lang="en-US" sz="2000" b="1" dirty="0" err="1">
                <a:solidFill>
                  <a:srgbClr val="044360"/>
                </a:solidFill>
                <a:latin typeface="Arial"/>
                <a:cs typeface="Arial"/>
              </a:rPr>
              <a:t>kvadratnih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44360"/>
                </a:solidFill>
                <a:latin typeface="Arial"/>
                <a:cs typeface="Arial"/>
              </a:rPr>
              <a:t>metara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44360"/>
                </a:solidFill>
                <a:latin typeface="Arial"/>
                <a:cs typeface="Arial"/>
              </a:rPr>
              <a:t>mešovitog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44360"/>
                </a:solidFill>
                <a:latin typeface="Arial"/>
                <a:cs typeface="Arial"/>
              </a:rPr>
              <a:t>prostora</a:t>
            </a:r>
            <a:endParaRPr lang="en-US" sz="2000" b="1" dirty="0">
              <a:solidFill>
                <a:srgbClr val="044360"/>
              </a:solidFill>
              <a:latin typeface="Arial"/>
              <a:cs typeface="Arial"/>
            </a:endParaRPr>
          </a:p>
          <a:p>
            <a:pPr marL="812800" lvl="1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44360"/>
                </a:solidFill>
                <a:latin typeface="Arial"/>
                <a:cs typeface="Arial"/>
              </a:rPr>
              <a:t>5.700 </a:t>
            </a:r>
            <a:r>
              <a:rPr lang="en-US" sz="2000" b="1" dirty="0" err="1">
                <a:solidFill>
                  <a:srgbClr val="044360"/>
                </a:solidFill>
                <a:latin typeface="Arial"/>
                <a:cs typeface="Arial"/>
              </a:rPr>
              <a:t>stambenih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44360"/>
                </a:solidFill>
                <a:latin typeface="Arial"/>
                <a:cs typeface="Arial"/>
              </a:rPr>
              <a:t>jedinica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,</a:t>
            </a:r>
          </a:p>
          <a:p>
            <a:pPr marL="812800" lvl="1" indent="-342900" algn="just">
              <a:buFont typeface="Arial" panose="020B0604020202020204" pitchFamily="34" charset="0"/>
              <a:buChar char="•"/>
            </a:pPr>
            <a:r>
              <a:rPr lang="sr-Latn-RS" sz="2000" b="1" dirty="0" smtClean="0">
                <a:solidFill>
                  <a:srgbClr val="044360"/>
                </a:solidFill>
                <a:latin typeface="Arial"/>
                <a:cs typeface="Arial"/>
              </a:rPr>
              <a:t>600 </a:t>
            </a:r>
            <a:r>
              <a:rPr lang="en-US" sz="2000" b="1" dirty="0" err="1" smtClean="0">
                <a:solidFill>
                  <a:srgbClr val="044360"/>
                </a:solidFill>
                <a:latin typeface="Arial"/>
                <a:cs typeface="Arial"/>
              </a:rPr>
              <a:t>hotelskih</a:t>
            </a:r>
            <a:r>
              <a:rPr lang="en-US" sz="2000" b="1" dirty="0" smtClean="0">
                <a:solidFill>
                  <a:srgbClr val="04436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044360"/>
                </a:solidFill>
                <a:latin typeface="Arial"/>
                <a:cs typeface="Arial"/>
              </a:rPr>
              <a:t>soba,</a:t>
            </a:r>
          </a:p>
          <a:p>
            <a:pPr marL="812800" lvl="1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44360"/>
                </a:solidFill>
                <a:latin typeface="Arial"/>
                <a:cs typeface="Arial"/>
              </a:rPr>
              <a:t>12</a:t>
            </a:r>
            <a:r>
              <a:rPr lang="sr-Latn-RS" sz="2000" b="1" dirty="0" smtClean="0">
                <a:solidFill>
                  <a:srgbClr val="044360"/>
                </a:solidFill>
                <a:latin typeface="Arial"/>
                <a:cs typeface="Arial"/>
              </a:rPr>
              <a:t>0</a:t>
            </a:r>
            <a:r>
              <a:rPr lang="en-US" sz="2000" b="1" dirty="0" smtClean="0">
                <a:solidFill>
                  <a:srgbClr val="044360"/>
                </a:solidFill>
                <a:latin typeface="Arial"/>
                <a:cs typeface="Arial"/>
              </a:rPr>
              <a:t>.</a:t>
            </a:r>
            <a:r>
              <a:rPr lang="sr-Latn-RS" sz="2000" b="1" dirty="0" smtClean="0">
                <a:solidFill>
                  <a:srgbClr val="044360"/>
                </a:solidFill>
                <a:latin typeface="Arial"/>
                <a:cs typeface="Arial"/>
              </a:rPr>
              <a:t>000 kvadratnih metara kancelarijskog prostora</a:t>
            </a:r>
          </a:p>
          <a:p>
            <a:pPr marL="12700" algn="just">
              <a:lnSpc>
                <a:spcPct val="100000"/>
              </a:lnSpc>
            </a:pPr>
            <a:endParaRPr sz="20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sr-Latn-RS" sz="2000" b="1" spc="-5" dirty="0" smtClean="0">
                <a:solidFill>
                  <a:srgbClr val="044360"/>
                </a:solidFill>
                <a:latin typeface="Arial"/>
                <a:cs typeface="Arial"/>
              </a:rPr>
              <a:t>Radovi na izgradnji dve stambene kule sa 296 stanova, u ukupnoj površini od 68,000 kvadratnih metara, su započeli u septembru 2015. godine.</a:t>
            </a:r>
          </a:p>
          <a:p>
            <a:pPr marL="12700" marR="5080" algn="just">
              <a:lnSpc>
                <a:spcPct val="100000"/>
              </a:lnSpc>
            </a:pPr>
            <a:r>
              <a:rPr lang="sr-Latn-RS" sz="2000" b="1" dirty="0" smtClean="0">
                <a:solidFill>
                  <a:srgbClr val="044360"/>
                </a:solidFill>
                <a:latin typeface="Arial"/>
                <a:cs typeface="Arial"/>
              </a:rPr>
              <a:t>Radovi na izgradnji kule Beograd i „W“ hotela su započeti u 2016. godini.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83705" y="2361310"/>
            <a:ext cx="5695950" cy="6394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81610">
              <a:lnSpc>
                <a:spcPct val="100000"/>
              </a:lnSpc>
            </a:pPr>
            <a:r>
              <a:rPr lang="sr-Latn-RS" sz="2400" b="1" spc="-5" dirty="0">
                <a:solidFill>
                  <a:srgbClr val="002060"/>
                </a:solidFill>
                <a:latin typeface="Arial"/>
                <a:cs typeface="Arial"/>
              </a:rPr>
              <a:t>MEŠOVITI KOMERCIJALNO POSLOVNI KOMPLEKS U </a:t>
            </a:r>
            <a:r>
              <a:rPr lang="sr-Latn-RS" sz="2400" b="1" spc="-5" dirty="0" smtClean="0">
                <a:solidFill>
                  <a:srgbClr val="002060"/>
                </a:solidFill>
                <a:latin typeface="Arial"/>
                <a:cs typeface="Arial"/>
              </a:rPr>
              <a:t>BLIZINI NOVE GLAVNE AUTOBUSKE STANICE I ŽELEZNIČKE STANICE </a:t>
            </a:r>
            <a:r>
              <a:rPr sz="2400" b="1" dirty="0" smtClean="0">
                <a:solidFill>
                  <a:srgbClr val="002060"/>
                </a:solidFill>
                <a:latin typeface="Arial"/>
                <a:cs typeface="Arial"/>
              </a:rPr>
              <a:t>“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NOVI  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BEOGRAD”</a:t>
            </a:r>
            <a:endParaRPr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sr-Latn-RS" sz="2200" spc="-5" dirty="0" smtClean="0">
                <a:solidFill>
                  <a:srgbClr val="000066"/>
                </a:solidFill>
                <a:latin typeface="Arial"/>
                <a:cs typeface="Arial"/>
              </a:rPr>
              <a:t>Površina zemljišta</a:t>
            </a:r>
            <a:r>
              <a:rPr sz="2200" spc="-5" dirty="0" smtClean="0">
                <a:solidFill>
                  <a:srgbClr val="000066"/>
                </a:solidFill>
                <a:latin typeface="Arial"/>
                <a:cs typeface="Arial"/>
              </a:rPr>
              <a:t>: </a:t>
            </a:r>
            <a:r>
              <a:rPr sz="2200" spc="-5" dirty="0">
                <a:solidFill>
                  <a:srgbClr val="000066"/>
                </a:solidFill>
                <a:latin typeface="Arial"/>
                <a:cs typeface="Arial"/>
              </a:rPr>
              <a:t>23,284 </a:t>
            </a:r>
            <a:r>
              <a:rPr lang="sr-Latn-RS" sz="2200" spc="-5" dirty="0" smtClean="0">
                <a:solidFill>
                  <a:srgbClr val="000066"/>
                </a:solidFill>
                <a:latin typeface="Arial"/>
                <a:cs typeface="Arial"/>
              </a:rPr>
              <a:t>kvadratnih metara</a:t>
            </a:r>
            <a:r>
              <a:rPr sz="2200" spc="-5" dirty="0" smtClean="0">
                <a:solidFill>
                  <a:srgbClr val="000066"/>
                </a:solidFill>
                <a:latin typeface="Arial"/>
                <a:cs typeface="Arial"/>
              </a:rPr>
              <a:t>.</a:t>
            </a:r>
            <a:endParaRPr sz="2200" dirty="0">
              <a:solidFill>
                <a:srgbClr val="00006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sr-Latn-RS" sz="2200" spc="-5" dirty="0" smtClean="0">
                <a:solidFill>
                  <a:srgbClr val="000066"/>
                </a:solidFill>
                <a:latin typeface="Arial"/>
                <a:cs typeface="Arial"/>
              </a:rPr>
              <a:t>Planira se izgradnja i uređenje </a:t>
            </a:r>
            <a:r>
              <a:rPr sz="2200" spc="-5" dirty="0" smtClean="0">
                <a:solidFill>
                  <a:srgbClr val="000066"/>
                </a:solidFill>
                <a:latin typeface="Arial"/>
                <a:cs typeface="Arial"/>
              </a:rPr>
              <a:t>82,000 </a:t>
            </a:r>
            <a:r>
              <a:rPr lang="sr-Latn-RS" sz="2200" spc="-5" dirty="0" smtClean="0">
                <a:solidFill>
                  <a:srgbClr val="000066"/>
                </a:solidFill>
                <a:latin typeface="Arial"/>
                <a:cs typeface="Arial"/>
              </a:rPr>
              <a:t>kvadratnih metara mešovitog komercijalnog prostora, kao deo jednog od najvažnijih budućih putničkih centara </a:t>
            </a:r>
            <a:r>
              <a:rPr sz="2200" spc="-5" dirty="0" smtClean="0">
                <a:solidFill>
                  <a:srgbClr val="000066"/>
                </a:solidFill>
                <a:latin typeface="Arial"/>
                <a:cs typeface="Arial"/>
              </a:rPr>
              <a:t>–</a:t>
            </a:r>
            <a:r>
              <a:rPr lang="sr-Latn-RS" sz="2200" spc="-5" dirty="0" smtClean="0">
                <a:solidFill>
                  <a:srgbClr val="000066"/>
                </a:solidFill>
                <a:latin typeface="Arial"/>
                <a:cs typeface="Arial"/>
              </a:rPr>
              <a:t> glavnog međunarodnog i medjugradskog autobuskog terminusa i druge najveće železničke stanice u Beogradu, koji se nalazi u samom scentru poslovnog dela grada.</a:t>
            </a:r>
            <a:endParaRPr sz="2200" dirty="0">
              <a:solidFill>
                <a:srgbClr val="00006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 marR="346710">
              <a:lnSpc>
                <a:spcPct val="100000"/>
              </a:lnSpc>
            </a:pPr>
            <a:r>
              <a:rPr lang="sr-Latn-RS" sz="2200" spc="-5" dirty="0" smtClean="0">
                <a:solidFill>
                  <a:srgbClr val="000066"/>
                </a:solidFill>
                <a:latin typeface="Arial"/>
                <a:cs typeface="Arial"/>
              </a:rPr>
              <a:t>Status: planski pokriveno</a:t>
            </a:r>
            <a:endParaRPr sz="220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30227"/>
          </a:xfrm>
          <a:prstGeom prst="rect">
            <a:avLst/>
          </a:prstGeom>
        </p:spPr>
        <p:txBody>
          <a:bodyPr vert="horz" wrap="square" lIns="0" tIns="90678" rIns="0" bIns="0" rtlCol="0">
            <a:spAutoFit/>
          </a:bodyPr>
          <a:lstStyle/>
          <a:p>
            <a:pPr marL="1821180">
              <a:lnSpc>
                <a:spcPct val="100000"/>
              </a:lnSpc>
            </a:pPr>
            <a:r>
              <a:rPr sz="4800" spc="-5" dirty="0"/>
              <a:t>Block </a:t>
            </a:r>
            <a:r>
              <a:rPr sz="4800" dirty="0"/>
              <a:t>43 </a:t>
            </a:r>
            <a:r>
              <a:rPr lang="sr-Latn-RS" sz="4800" dirty="0" smtClean="0"/>
              <a:t>na</a:t>
            </a:r>
            <a:r>
              <a:rPr lang="sr-Latn-RS" sz="4800" dirty="0"/>
              <a:t> </a:t>
            </a:r>
            <a:r>
              <a:rPr lang="sr-Latn-RS" sz="4800" dirty="0" smtClean="0"/>
              <a:t>Novom Beogradu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311150" y="6011862"/>
            <a:ext cx="6178550" cy="2838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150" y="2336673"/>
            <a:ext cx="6178550" cy="3611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" y="62"/>
            <a:ext cx="12972542" cy="9729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0225" y="1981200"/>
            <a:ext cx="5946775" cy="6529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42644">
              <a:lnSpc>
                <a:spcPct val="100000"/>
              </a:lnSpc>
            </a:pPr>
            <a:r>
              <a:rPr lang="sr-Latn-R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MEŠOVITI KOMERCIJALNO POSLOVNI KOMPLEKS U BLOKU 18A, U BLIZINI</a:t>
            </a:r>
            <a:r>
              <a:rPr sz="2400" b="1" spc="-3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400" b="1" spc="-185" dirty="0">
                <a:solidFill>
                  <a:srgbClr val="000066"/>
                </a:solidFill>
                <a:latin typeface="Arial"/>
                <a:cs typeface="Arial"/>
              </a:rPr>
              <a:t>„SAVA </a:t>
            </a:r>
            <a:r>
              <a:rPr lang="sr-Latn-RS" sz="2400" b="1" spc="-185" dirty="0" smtClean="0">
                <a:solidFill>
                  <a:srgbClr val="000066"/>
                </a:solidFill>
                <a:latin typeface="Arial"/>
                <a:cs typeface="Arial"/>
              </a:rPr>
              <a:t>CENTRA</a:t>
            </a:r>
            <a:r>
              <a:rPr lang="sr-Latn-RS" sz="2400" b="1" spc="-535" dirty="0" smtClean="0">
                <a:solidFill>
                  <a:srgbClr val="000066"/>
                </a:solidFill>
                <a:latin typeface="Arial"/>
                <a:cs typeface="Arial"/>
              </a:rPr>
              <a:t>“</a:t>
            </a:r>
          </a:p>
          <a:p>
            <a:pPr marL="12700" marR="842644">
              <a:lnSpc>
                <a:spcPct val="100000"/>
              </a:lnSpc>
            </a:pPr>
            <a:endParaRPr sz="260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Površina zemljišta</a:t>
            </a:r>
            <a:r>
              <a:rPr sz="2400" spc="-5" dirty="0" smtClean="0">
                <a:solidFill>
                  <a:srgbClr val="000066"/>
                </a:solidFill>
                <a:latin typeface="Arial"/>
                <a:cs typeface="Arial"/>
              </a:rPr>
              <a:t>: </a:t>
            </a:r>
            <a:r>
              <a:rPr sz="2400" spc="-5" dirty="0">
                <a:solidFill>
                  <a:srgbClr val="000066"/>
                </a:solidFill>
                <a:latin typeface="Arial"/>
                <a:cs typeface="Arial"/>
              </a:rPr>
              <a:t>23,827 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kvadratnih metara</a:t>
            </a:r>
            <a:r>
              <a:rPr sz="2400" dirty="0" smtClean="0">
                <a:solidFill>
                  <a:srgbClr val="000066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srgbClr val="00006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Planira se razvoj i izgradnja oko</a:t>
            </a:r>
            <a:r>
              <a:rPr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Arial"/>
                <a:cs typeface="Arial"/>
              </a:rPr>
              <a:t>97,000 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kvadratnih </a:t>
            </a:r>
            <a:r>
              <a:rPr lang="sr-Latn-RS" sz="2400" spc="-5" dirty="0">
                <a:solidFill>
                  <a:srgbClr val="000066"/>
                </a:solidFill>
                <a:latin typeface="Arial"/>
                <a:cs typeface="Arial"/>
              </a:rPr>
              <a:t>m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etara mešovitog komercijalnog prostora, uključujući šoping mol, hotel, poslovnu zgradu i/ili izgradnju stanova do 40 %</a:t>
            </a:r>
            <a:r>
              <a:rPr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sr-Latn-RS" sz="2400" dirty="0" smtClean="0">
                <a:solidFill>
                  <a:srgbClr val="000066"/>
                </a:solidFill>
                <a:latin typeface="Arial"/>
                <a:cs typeface="Arial"/>
              </a:rPr>
              <a:t>od ukupne površine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spc="-5" dirty="0" smtClean="0">
                <a:solidFill>
                  <a:srgbClr val="000066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227965">
              <a:lnSpc>
                <a:spcPct val="100000"/>
              </a:lnSpc>
              <a:spcBef>
                <a:spcPts val="395"/>
              </a:spcBef>
            </a:pP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Planirana visina kule - do 100 metara</a:t>
            </a:r>
            <a:r>
              <a:rPr sz="2400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Arial"/>
                <a:cs typeface="Arial"/>
              </a:rPr>
              <a:t>(25  </a:t>
            </a:r>
            <a:r>
              <a:rPr lang="sr-Latn-RS" sz="2400" dirty="0" smtClean="0">
                <a:solidFill>
                  <a:srgbClr val="000066"/>
                </a:solidFill>
                <a:latin typeface="Arial"/>
                <a:cs typeface="Arial"/>
              </a:rPr>
              <a:t>stanova</a:t>
            </a:r>
            <a:r>
              <a:rPr sz="2400" dirty="0" smtClean="0">
                <a:solidFill>
                  <a:srgbClr val="000066"/>
                </a:solidFill>
                <a:latin typeface="Arial"/>
                <a:cs typeface="Arial"/>
              </a:rPr>
              <a:t>).</a:t>
            </a:r>
            <a:endParaRPr sz="2400" dirty="0">
              <a:solidFill>
                <a:srgbClr val="00006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 dirty="0">
              <a:solidFill>
                <a:srgbClr val="000066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sr-Latn-RS" sz="2400" dirty="0" smtClean="0">
                <a:solidFill>
                  <a:srgbClr val="000066"/>
                </a:solidFill>
                <a:latin typeface="Arial"/>
                <a:cs typeface="Arial"/>
              </a:rPr>
              <a:t>Trenutno je u izradi Plan detaljne regulacije</a:t>
            </a:r>
            <a:endParaRPr sz="240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30227"/>
          </a:xfrm>
          <a:prstGeom prst="rect">
            <a:avLst/>
          </a:prstGeom>
        </p:spPr>
        <p:txBody>
          <a:bodyPr vert="horz" wrap="square" lIns="0" tIns="90678" rIns="0" bIns="0" rtlCol="0">
            <a:spAutoFit/>
          </a:bodyPr>
          <a:lstStyle/>
          <a:p>
            <a:pPr marL="1636395">
              <a:lnSpc>
                <a:spcPct val="100000"/>
              </a:lnSpc>
            </a:pPr>
            <a:r>
              <a:rPr sz="4800" spc="-5" dirty="0" smtClean="0"/>
              <a:t>Blok </a:t>
            </a:r>
            <a:r>
              <a:rPr sz="4800" dirty="0"/>
              <a:t>18A </a:t>
            </a:r>
            <a:r>
              <a:rPr lang="sr-Latn-RS" sz="4800" dirty="0" smtClean="0"/>
              <a:t>na</a:t>
            </a:r>
            <a:r>
              <a:rPr sz="4800" dirty="0" smtClean="0"/>
              <a:t> </a:t>
            </a:r>
            <a:r>
              <a:rPr sz="4800" spc="-25" dirty="0" smtClean="0"/>
              <a:t>N</a:t>
            </a:r>
            <a:r>
              <a:rPr lang="sr-Latn-RS" sz="4800" spc="-25" dirty="0" smtClean="0">
                <a:solidFill>
                  <a:srgbClr val="000066"/>
                </a:solidFill>
              </a:rPr>
              <a:t>ovom</a:t>
            </a:r>
            <a:r>
              <a:rPr lang="sr-Latn-RS" sz="4800" spc="-25" dirty="0" smtClean="0"/>
              <a:t> Beogradu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361950" y="5895975"/>
            <a:ext cx="6188075" cy="3184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1950" y="2336800"/>
            <a:ext cx="6188075" cy="3295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83704" y="2133600"/>
            <a:ext cx="5967095" cy="6224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47015">
              <a:lnSpc>
                <a:spcPct val="110000"/>
              </a:lnSpc>
              <a:tabLst>
                <a:tab pos="1532255" algn="l"/>
              </a:tabLst>
            </a:pPr>
            <a:r>
              <a:rPr lang="sr-Latn-RS" sz="2200" b="1" spc="-5" dirty="0" smtClean="0">
                <a:solidFill>
                  <a:srgbClr val="0D1D7C"/>
                </a:solidFill>
                <a:latin typeface="Arial"/>
                <a:cs typeface="Arial"/>
              </a:rPr>
              <a:t>POSLOVNI</a:t>
            </a:r>
            <a:r>
              <a:rPr sz="2200" b="1" spc="-5" dirty="0" smtClean="0">
                <a:solidFill>
                  <a:srgbClr val="0D1D7C"/>
                </a:solidFill>
                <a:latin typeface="Arial"/>
                <a:cs typeface="Arial"/>
              </a:rPr>
              <a:t>, </a:t>
            </a:r>
            <a:r>
              <a:rPr lang="sr-Latn-RS" sz="2200" b="1" spc="-10" dirty="0" smtClean="0">
                <a:solidFill>
                  <a:srgbClr val="0D1D7C"/>
                </a:solidFill>
                <a:latin typeface="Arial"/>
                <a:cs typeface="Arial"/>
              </a:rPr>
              <a:t>KOMERCIJLNI</a:t>
            </a:r>
            <a:r>
              <a:rPr sz="2200" b="1" spc="-10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200" b="1" spc="-5" dirty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sz="2200" b="1" spc="-8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200" b="1" spc="-5" dirty="0" smtClean="0">
                <a:solidFill>
                  <a:srgbClr val="0D1D7C"/>
                </a:solidFill>
                <a:latin typeface="Arial"/>
                <a:cs typeface="Arial"/>
              </a:rPr>
              <a:t>SPORTSKI KOMPLEKS</a:t>
            </a:r>
            <a:r>
              <a:rPr sz="2200" b="1" spc="-5" dirty="0" smtClean="0">
                <a:solidFill>
                  <a:srgbClr val="0D1D7C"/>
                </a:solidFill>
                <a:latin typeface="Arial"/>
                <a:cs typeface="Arial"/>
              </a:rPr>
              <a:t>  </a:t>
            </a:r>
            <a:r>
              <a:rPr lang="sr-Latn-RS" sz="2200" b="1" spc="-5" dirty="0" smtClean="0">
                <a:solidFill>
                  <a:srgbClr val="0D1D7C"/>
                </a:solidFill>
                <a:latin typeface="Arial"/>
                <a:cs typeface="Arial"/>
              </a:rPr>
              <a:t>NA </a:t>
            </a:r>
            <a:r>
              <a:rPr sz="2200" b="1" spc="-10" dirty="0" smtClean="0">
                <a:solidFill>
                  <a:srgbClr val="0D1D7C"/>
                </a:solidFill>
                <a:latin typeface="Arial"/>
                <a:cs typeface="Arial"/>
              </a:rPr>
              <a:t>HIPODROM</a:t>
            </a:r>
            <a:r>
              <a:rPr lang="sr-Latn-RS" sz="2200" b="1" spc="-10" dirty="0" smtClean="0">
                <a:solidFill>
                  <a:srgbClr val="0D1D7C"/>
                </a:solidFill>
                <a:latin typeface="Arial"/>
                <a:cs typeface="Arial"/>
              </a:rPr>
              <a:t>U I ADI CIGANLIJI</a:t>
            </a:r>
            <a:r>
              <a:rPr sz="2200" b="1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Površina zemljišta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: </a:t>
            </a:r>
            <a:r>
              <a:rPr sz="2400" spc="-5" dirty="0">
                <a:solidFill>
                  <a:srgbClr val="0D1D7C"/>
                </a:solidFill>
                <a:latin typeface="Arial"/>
                <a:cs typeface="Arial"/>
              </a:rPr>
              <a:t>600,000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kvadratnih metara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  <a:endParaRPr lang="sr-Latn-R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 marL="12700" marR="5080" algn="just">
              <a:lnSpc>
                <a:spcPct val="110100"/>
              </a:lnSpc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U planu je izgradnja oko 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14,000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kvadratnih metara mešovitog komercijalnog sadržaja u</a:t>
            </a:r>
            <a:r>
              <a:rPr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u blizini Radničke ulice</a:t>
            </a:r>
            <a:r>
              <a:rPr lang="sr-Latn-RS" sz="2400" spc="-5" dirty="0">
                <a:solidFill>
                  <a:srgbClr val="0D1D7C"/>
                </a:solidFill>
                <a:latin typeface="Arial"/>
                <a:cs typeface="Arial"/>
              </a:rPr>
              <a:t>, sportsko-rekreativnog centra ,,Ada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Ciganlija“, </a:t>
            </a:r>
            <a:r>
              <a:rPr lang="sr-Latn-RS" sz="2400" spc="-5" dirty="0">
                <a:solidFill>
                  <a:srgbClr val="0D1D7C"/>
                </a:solidFill>
                <a:latin typeface="Arial"/>
                <a:cs typeface="Arial"/>
              </a:rPr>
              <a:t>hipodroma i novog mosta na 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Adi.</a:t>
            </a:r>
            <a:endParaRPr sz="2400" dirty="0">
              <a:latin typeface="Times New Roman"/>
              <a:cs typeface="Times New Roman"/>
            </a:endParaRPr>
          </a:p>
          <a:p>
            <a:pPr marL="12700" marR="177800">
              <a:lnSpc>
                <a:spcPct val="110000"/>
              </a:lnSpc>
              <a:spcBef>
                <a:spcPts val="1310"/>
              </a:spcBef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Na ovom prostoru je planirana i izgradnja međunarodne gradske marine.</a:t>
            </a:r>
          </a:p>
          <a:p>
            <a:pPr marL="12700" marR="177800">
              <a:lnSpc>
                <a:spcPct val="110000"/>
              </a:lnSpc>
              <a:spcBef>
                <a:spcPts val="1310"/>
              </a:spcBef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Status: planski pokriveno</a:t>
            </a: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02912"/>
          </a:xfrm>
          <a:prstGeom prst="rect">
            <a:avLst/>
          </a:prstGeom>
        </p:spPr>
        <p:txBody>
          <a:bodyPr vert="horz" wrap="square" lIns="0" tIns="63627" rIns="0" bIns="0" rtlCol="0">
            <a:spAutoFit/>
          </a:bodyPr>
          <a:lstStyle/>
          <a:p>
            <a:pPr marL="1897380">
              <a:lnSpc>
                <a:spcPct val="100000"/>
              </a:lnSpc>
            </a:pPr>
            <a:r>
              <a:rPr sz="4800" spc="-15" dirty="0" smtClean="0"/>
              <a:t>Hip</a:t>
            </a:r>
            <a:r>
              <a:rPr lang="sr-Latn-RS" sz="4800" spc="-15" dirty="0" smtClean="0"/>
              <a:t>odrom i</a:t>
            </a:r>
            <a:r>
              <a:rPr sz="4800" spc="-190" dirty="0" smtClean="0"/>
              <a:t> </a:t>
            </a:r>
            <a:r>
              <a:rPr sz="4800" spc="-5" dirty="0"/>
              <a:t>Marina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381000" y="2336736"/>
            <a:ext cx="6116574" cy="6970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91208" y="1905000"/>
            <a:ext cx="11959592" cy="64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05195" marR="187325">
              <a:lnSpc>
                <a:spcPct val="110000"/>
              </a:lnSpc>
              <a:tabLst>
                <a:tab pos="7799070" algn="l"/>
              </a:tabLst>
            </a:pPr>
            <a:r>
              <a:rPr lang="sr-Latn-RS" spc="-5" dirty="0" smtClean="0"/>
              <a:t>KOMERCIJALNA ZONA SA ZELENOM POVRŠINOM I POVRŠINOM ZA SPORTSKE OBJEKTE</a:t>
            </a:r>
          </a:p>
          <a:p>
            <a:pPr marL="6005195" marR="5080">
              <a:lnSpc>
                <a:spcPct val="114999"/>
              </a:lnSpc>
            </a:pPr>
            <a:endParaRPr lang="sr-Latn-RS" b="0" spc="-5" dirty="0" smtClean="0">
              <a:latin typeface="Arial"/>
              <a:cs typeface="Arial"/>
            </a:endParaRPr>
          </a:p>
          <a:p>
            <a:pPr marL="6005195" marR="5080">
              <a:lnSpc>
                <a:spcPct val="114999"/>
              </a:lnSpc>
            </a:pPr>
            <a:r>
              <a:rPr lang="sr-Latn-RS" b="0" spc="-5" dirty="0" smtClean="0">
                <a:latin typeface="Arial"/>
                <a:cs typeface="Arial"/>
              </a:rPr>
              <a:t>Površina zemljišta</a:t>
            </a:r>
            <a:r>
              <a:rPr b="0" spc="-5" dirty="0" smtClean="0">
                <a:latin typeface="Arial"/>
                <a:cs typeface="Arial"/>
              </a:rPr>
              <a:t>: </a:t>
            </a:r>
            <a:r>
              <a:rPr b="0" spc="-5" dirty="0">
                <a:latin typeface="Arial"/>
                <a:cs typeface="Arial"/>
              </a:rPr>
              <a:t>274,197 </a:t>
            </a:r>
            <a:r>
              <a:rPr lang="sr-Latn-RS" b="0" spc="-5" dirty="0" smtClean="0">
                <a:latin typeface="Arial"/>
                <a:cs typeface="Arial"/>
              </a:rPr>
              <a:t>kvadratnih </a:t>
            </a:r>
          </a:p>
          <a:p>
            <a:pPr marL="6005195" marR="5080" algn="just">
              <a:lnSpc>
                <a:spcPct val="114999"/>
              </a:lnSpc>
            </a:pPr>
            <a:r>
              <a:rPr lang="sr-Latn-RS" b="0" spc="-5" dirty="0" smtClean="0">
                <a:latin typeface="Arial"/>
                <a:cs typeface="Arial"/>
              </a:rPr>
              <a:t>metara.</a:t>
            </a:r>
          </a:p>
          <a:p>
            <a:pPr marL="6005195" marR="5080" algn="just">
              <a:lnSpc>
                <a:spcPct val="114999"/>
              </a:lnSpc>
            </a:pPr>
            <a:endParaRPr lang="sr-Latn-RS" b="0" spc="-5" dirty="0"/>
          </a:p>
          <a:p>
            <a:pPr marL="6005195" marR="5080" algn="just">
              <a:lnSpc>
                <a:spcPct val="114999"/>
              </a:lnSpc>
            </a:pPr>
            <a:r>
              <a:rPr lang="sr-Latn-RS" b="0" spc="-5" dirty="0" smtClean="0">
                <a:latin typeface="Arial"/>
                <a:cs typeface="Arial"/>
              </a:rPr>
              <a:t>Predviđa se izgradnja oko </a:t>
            </a:r>
            <a:r>
              <a:rPr b="0" spc="-5" dirty="0" smtClean="0">
                <a:latin typeface="Arial"/>
                <a:cs typeface="Arial"/>
              </a:rPr>
              <a:t>658,000  </a:t>
            </a:r>
            <a:r>
              <a:rPr lang="sr-Latn-RS" b="0" spc="-5" dirty="0" smtClean="0">
                <a:latin typeface="Arial"/>
                <a:cs typeface="Arial"/>
              </a:rPr>
              <a:t>kvadratnih metara </a:t>
            </a:r>
            <a:r>
              <a:rPr lang="sr-Latn-RS" b="0" dirty="0" smtClean="0"/>
              <a:t>mešovitog komercijalnog prostora, uz mogućnost izgranje i novih delova na obali Dunava i velikih sportskih i rekreativnih kompleksa.</a:t>
            </a:r>
            <a:r>
              <a:rPr b="0" dirty="0" smtClean="0">
                <a:latin typeface="Arial"/>
                <a:cs typeface="Arial"/>
              </a:rPr>
              <a:t> </a:t>
            </a:r>
            <a:r>
              <a:rPr lang="sr-Latn-RS" b="0" dirty="0" smtClean="0">
                <a:latin typeface="Arial"/>
                <a:cs typeface="Arial"/>
              </a:rPr>
              <a:t>Akcenat je remedijaciji i očuvanju prirode.</a:t>
            </a:r>
          </a:p>
          <a:p>
            <a:pPr marL="6005195" marR="5080" algn="just">
              <a:lnSpc>
                <a:spcPct val="114999"/>
              </a:lnSpc>
            </a:pPr>
            <a:endParaRPr sz="3050" dirty="0">
              <a:latin typeface="Times New Roman"/>
              <a:cs typeface="Times New Roman"/>
            </a:endParaRPr>
          </a:p>
          <a:p>
            <a:pPr marL="6005195" marR="447040">
              <a:lnSpc>
                <a:spcPct val="110400"/>
              </a:lnSpc>
            </a:pPr>
            <a:r>
              <a:rPr lang="sr-Latn-RS" b="0" dirty="0" smtClean="0">
                <a:solidFill>
                  <a:srgbClr val="000066"/>
                </a:solidFill>
                <a:latin typeface="Arial"/>
                <a:cs typeface="Arial"/>
              </a:rPr>
              <a:t>Plan detaljne regulacije je u izradi</a:t>
            </a:r>
            <a:endParaRPr b="0" spc="-5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25354"/>
          </a:xfrm>
          <a:prstGeom prst="rect">
            <a:avLst/>
          </a:prstGeom>
        </p:spPr>
        <p:txBody>
          <a:bodyPr vert="horz" wrap="square" lIns="0" tIns="85852" rIns="0" bIns="0" rtlCol="0">
            <a:spAutoFit/>
          </a:bodyPr>
          <a:lstStyle/>
          <a:p>
            <a:pPr marL="414655">
              <a:lnSpc>
                <a:spcPct val="100000"/>
              </a:lnSpc>
            </a:pPr>
            <a:r>
              <a:rPr lang="sr-Latn-RS" sz="4800" dirty="0" smtClean="0"/>
              <a:t>                          </a:t>
            </a:r>
            <a:r>
              <a:rPr sz="4800" dirty="0" smtClean="0"/>
              <a:t>Ada</a:t>
            </a:r>
            <a:r>
              <a:rPr sz="4800" spc="-40" dirty="0" smtClean="0"/>
              <a:t> </a:t>
            </a:r>
            <a:r>
              <a:rPr sz="4800" dirty="0"/>
              <a:t>Huja</a:t>
            </a:r>
          </a:p>
        </p:txBody>
      </p:sp>
      <p:sp>
        <p:nvSpPr>
          <p:cNvPr id="6" name="object 6"/>
          <p:cNvSpPr/>
          <p:nvPr/>
        </p:nvSpPr>
        <p:spPr>
          <a:xfrm>
            <a:off x="381000" y="2408301"/>
            <a:ext cx="6119876" cy="6357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7633" y="4049014"/>
            <a:ext cx="11370310" cy="1859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Grad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budućnosti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želi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vam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srdačnu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dobrodošlicu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!</a:t>
            </a:r>
          </a:p>
          <a:p>
            <a:pPr algn="ctr">
              <a:lnSpc>
                <a:spcPct val="100000"/>
              </a:lnSpc>
            </a:pPr>
            <a:endParaRPr lang="en-US" sz="4000" spc="-5" dirty="0">
              <a:solidFill>
                <a:srgbClr val="0D1D7C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Dođite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posetite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4000" spc="-5" dirty="0" err="1">
                <a:solidFill>
                  <a:srgbClr val="0D1D7C"/>
                </a:solidFill>
                <a:latin typeface="Arial"/>
                <a:cs typeface="Arial"/>
              </a:rPr>
              <a:t>nas</a:t>
            </a:r>
            <a:r>
              <a:rPr lang="en-US" sz="4000" spc="-5" dirty="0">
                <a:solidFill>
                  <a:srgbClr val="0D1D7C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1111586"/>
          </a:xfrm>
          <a:prstGeom prst="rect">
            <a:avLst/>
          </a:prstGeom>
        </p:spPr>
        <p:txBody>
          <a:bodyPr vert="horz" wrap="square" lIns="0" tIns="186436" rIns="0" bIns="0" rtlCol="0">
            <a:spAutoFit/>
          </a:bodyPr>
          <a:lstStyle/>
          <a:p>
            <a:pPr marL="2542540">
              <a:lnSpc>
                <a:spcPct val="100000"/>
              </a:lnSpc>
            </a:pPr>
            <a:r>
              <a:rPr lang="sr-Latn-RS" spc="-5" dirty="0" smtClean="0"/>
              <a:t>GRAD BEOGRAD</a:t>
            </a:r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37873" y="0"/>
            <a:ext cx="156641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559435">
              <a:lnSpc>
                <a:spcPct val="100000"/>
              </a:lnSpc>
            </a:pPr>
            <a:r>
              <a:rPr lang="sr-Latn-RS" sz="5200" spc="-20" dirty="0" smtClean="0"/>
              <a:t>Prednosti srpskog tržišta</a:t>
            </a:r>
            <a:endParaRPr sz="5200" dirty="0"/>
          </a:p>
        </p:txBody>
      </p:sp>
      <p:sp>
        <p:nvSpPr>
          <p:cNvPr id="5" name="object 5"/>
          <p:cNvSpPr txBox="1"/>
          <p:nvPr/>
        </p:nvSpPr>
        <p:spPr>
          <a:xfrm>
            <a:off x="254000" y="1371600"/>
            <a:ext cx="12496800" cy="7902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0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67945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Makroekonomska</a:t>
            </a:r>
            <a:r>
              <a:rPr lang="en-US" sz="28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stabilnost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Konsolidovane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javne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finansije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Stopa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inflacije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2016</a:t>
            </a:r>
            <a:r>
              <a:rPr lang="en-US" sz="2400" spc="-3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– 1,7</a:t>
            </a:r>
            <a:r>
              <a:rPr lang="en-US" sz="24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%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Ekonomski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rast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2016 –</a:t>
            </a:r>
            <a:r>
              <a:rPr lang="en-US" sz="24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2,7</a:t>
            </a:r>
            <a:r>
              <a:rPr lang="en-US" sz="24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%</a:t>
            </a:r>
            <a:r>
              <a:rPr lang="en-US" sz="24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700"/>
              </a:lnSpc>
              <a:spcBef>
                <a:spcPts val="15"/>
              </a:spcBef>
            </a:pPr>
            <a:r>
              <a:rPr lang="en-US" sz="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000"/>
              </a:lnSpc>
            </a:pPr>
            <a:r>
              <a:rPr lang="en-US" sz="10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Međunarodni</a:t>
            </a:r>
            <a:r>
              <a:rPr lang="en-US" sz="28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sporazumi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35"/>
              </a:spcBef>
            </a:pPr>
            <a:r>
              <a:rPr lang="en-US" sz="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sr-Latn-R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Sporazum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slobodnoj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trgovini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između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Srbije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Turske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sr-Latn-R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</a:t>
            </a:r>
            <a:r>
              <a:rPr lang="en-US" sz="2000" spc="-1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fer</a:t>
            </a:r>
            <a:r>
              <a:rPr lang="en-US" sz="2000" spc="-1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2000" spc="-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cijalni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trgovinski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režim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Evropskom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unijom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sr-Latn-R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Opšti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sistem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preferencijala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Sjedinjenim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Američkim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Državama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10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Latn-RS" sz="10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Sporazumi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slobodnoj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trgovini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Rusijom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Belorusijom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Kazahstanom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Srbija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je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članica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</a:t>
            </a: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2000" spc="-1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2000" spc="-1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2000" spc="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EF</a:t>
            </a:r>
            <a:r>
              <a:rPr lang="en-US" sz="2000" spc="-1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A.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5"/>
              </a:spcBef>
            </a:pPr>
            <a:r>
              <a:rPr lang="en-US" sz="1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Strate</a:t>
            </a:r>
            <a:r>
              <a:rPr lang="en-US" sz="2800" b="1" spc="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ška</a:t>
            </a:r>
            <a:r>
              <a:rPr lang="en-US" sz="2800" b="1" spc="-9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2800" b="1" spc="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28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rtnerstva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100"/>
              </a:lnSpc>
              <a:spcBef>
                <a:spcPts val="35"/>
              </a:spcBef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Narodna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Republika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Kina,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10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Ujedinjeni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Arapski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Emirati,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Francuska</a:t>
            </a:r>
            <a:r>
              <a:rPr lang="en-US" sz="20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200"/>
              </a:lnSpc>
              <a:spcBef>
                <a:spcPts val="95"/>
              </a:spcBef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Unapređenje</a:t>
            </a:r>
            <a:r>
              <a:rPr lang="en-US" sz="24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zakonskog</a:t>
            </a:r>
            <a:r>
              <a:rPr lang="en-US" sz="24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okvira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100"/>
              </a:lnSpc>
              <a:spcBef>
                <a:spcPts val="50"/>
              </a:spcBef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0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Novi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ulaganjima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(2015)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68045" marR="36195" indent="-342900">
              <a:lnSpc>
                <a:spcPts val="1300"/>
              </a:lnSpc>
              <a:spcBef>
                <a:spcPts val="170"/>
              </a:spcBef>
              <a:spcAft>
                <a:spcPts val="0"/>
              </a:spcAft>
              <a:tabLst>
                <a:tab pos="863600" algn="l"/>
              </a:tabLst>
            </a:pP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	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unapređuje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investiciono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okruženje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Republici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Srbiji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uspostavlja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jednak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tretman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domaćih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stranih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investitora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jemči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zaštitu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ulaganja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izvršenih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skladu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zakonom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propisuje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postupak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pritužbi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rad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organa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vlasti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0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planiranju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izgradnji</a:t>
            </a:r>
            <a:r>
              <a:rPr lang="en-US" sz="2000" b="1" spc="-2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(2014)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90600" marR="0" indent="-465455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Objedinjen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postupak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izdavanja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građevinskih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dozvola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principu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“one-</a:t>
            </a:r>
            <a:r>
              <a:rPr lang="en-US" sz="16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600" spc="-1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</a:t>
            </a:r>
            <a:r>
              <a:rPr lang="en-US" sz="1600" spc="-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</a:t>
            </a:r>
            <a:r>
              <a:rPr lang="en-US" sz="1600" spc="-1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p”; </a:t>
            </a:r>
            <a:r>
              <a:rPr lang="en-US" sz="1600" spc="1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lektronske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dozvole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  <a:r>
              <a:rPr lang="en-US" sz="1600" spc="-3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spc="-3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izdavanje</a:t>
            </a:r>
            <a:r>
              <a:rPr lang="en-US" sz="1600" spc="-3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spc="-3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dozvola</a:t>
            </a:r>
            <a:r>
              <a:rPr lang="en-US" sz="1600" spc="-3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spc="-35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</a:t>
            </a:r>
            <a:r>
              <a:rPr lang="en-US" sz="1600" spc="-3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28 dan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a; 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100"/>
              </a:lnSpc>
              <a:spcBef>
                <a:spcPts val="35"/>
              </a:spcBef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0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radu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(2014)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5145" marR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</a:t>
            </a:r>
            <a:r>
              <a:rPr lang="en-US" sz="1600" spc="27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uvodi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fleksibilnija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rešenja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poslodavce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ugledu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zakonodavstvo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Evropske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unije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45"/>
              </a:spcBef>
            </a:pPr>
            <a:r>
              <a:rPr lang="en-US" sz="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spcBef>
                <a:spcPts val="0"/>
              </a:spcBef>
              <a:spcAft>
                <a:spcPts val="0"/>
              </a:spcAft>
            </a:pPr>
            <a:r>
              <a:rPr lang="en-US" sz="2000" spc="5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Zakon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poreskom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postupku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poreskoj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administraciji</a:t>
            </a:r>
            <a:r>
              <a:rPr lang="en-US" sz="2000" b="1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(2014)</a:t>
            </a:r>
            <a:endParaRPr lang="en-US" sz="10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Latn-RS" sz="1600" dirty="0">
                <a:solidFill>
                  <a:srgbClr val="0D1D7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sr-Latn-RS" sz="1600" dirty="0" smtClean="0">
                <a:solidFill>
                  <a:srgbClr val="0D1D7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       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   </a:t>
            </a:r>
            <a:r>
              <a:rPr lang="en-US" sz="1600" spc="27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Uvodi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podnešenje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poreske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prijave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isključivo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u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elektronskom</a:t>
            </a:r>
            <a:r>
              <a:rPr lang="en-US" sz="1600" dirty="0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D1D7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oblik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485312"/>
            <a:ext cx="130048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292" y="0"/>
                </a:lnTo>
              </a:path>
            </a:pathLst>
          </a:custGeom>
          <a:ln w="50800">
            <a:solidFill>
              <a:srgbClr val="0D1D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" y="0"/>
            <a:ext cx="12980479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892800" y="1519174"/>
            <a:ext cx="6324345" cy="380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5880" algn="just">
              <a:lnSpc>
                <a:spcPts val="27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Broj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stranih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turista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Beogradu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je u 2016.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godini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porastao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13%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odnosu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2015. </a:t>
            </a:r>
          </a:p>
          <a:p>
            <a:pPr marL="12700" marR="55880" algn="just">
              <a:lnSpc>
                <a:spcPts val="27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5880" algn="just">
              <a:lnSpc>
                <a:spcPts val="27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Raznovrsnost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arhitektonskih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stilova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multikulturalno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okruženje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bogata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kuhinja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preko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200 km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rečne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obale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čine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Beograd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privlačnom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destinacijom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odmor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. </a:t>
            </a:r>
          </a:p>
          <a:p>
            <a:pPr marL="12700" marR="55880" algn="just">
              <a:lnSpc>
                <a:spcPts val="27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5880" algn="just">
              <a:lnSpc>
                <a:spcPts val="27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Turistička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organizacija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Beograda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je 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osmislila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veliki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broj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različitih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programa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ponuda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obuhvataju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kulturne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zabavne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sadržaje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4" name="object 4"/>
          <p:cNvSpPr/>
          <p:nvPr/>
        </p:nvSpPr>
        <p:spPr>
          <a:xfrm>
            <a:off x="11433175" y="0"/>
            <a:ext cx="157111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257175"/>
            <a:ext cx="11432665" cy="855663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2318385" algn="l">
              <a:lnSpc>
                <a:spcPct val="100000"/>
              </a:lnSpc>
            </a:pPr>
            <a:r>
              <a:rPr lang="sr-Latn-RS" sz="5200" spc="-10" dirty="0" smtClean="0"/>
              <a:t>Beograd kao turistički centar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0" y="9485312"/>
            <a:ext cx="130048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292" y="0"/>
                </a:lnTo>
              </a:path>
            </a:pathLst>
          </a:custGeom>
          <a:ln w="50800">
            <a:solidFill>
              <a:srgbClr val="0D1D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2275" y="5565711"/>
            <a:ext cx="4332351" cy="3764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2275" y="1703451"/>
            <a:ext cx="5273675" cy="3754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18075" y="5580062"/>
            <a:ext cx="7823200" cy="3743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85312"/>
            <a:ext cx="130048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292" y="0"/>
                </a:lnTo>
              </a:path>
            </a:pathLst>
          </a:custGeom>
          <a:ln w="50800">
            <a:solidFill>
              <a:srgbClr val="0D1D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000" y="225043"/>
            <a:ext cx="10873993" cy="891654"/>
          </a:xfrm>
          <a:prstGeom prst="rect">
            <a:avLst/>
          </a:prstGeom>
        </p:spPr>
        <p:txBody>
          <a:bodyPr vert="horz" wrap="square" lIns="0" tIns="90551" rIns="0" bIns="0" rtlCol="0">
            <a:spAutoFit/>
          </a:bodyPr>
          <a:lstStyle/>
          <a:p>
            <a:pPr marL="732790">
              <a:lnSpc>
                <a:spcPct val="100000"/>
              </a:lnSpc>
            </a:pPr>
            <a:r>
              <a:rPr lang="sr-Latn-RS" sz="5200" dirty="0" smtClean="0"/>
              <a:t>Investicioni potencijali Beograda</a:t>
            </a:r>
            <a:endParaRPr sz="5200" dirty="0"/>
          </a:p>
        </p:txBody>
      </p:sp>
      <p:sp>
        <p:nvSpPr>
          <p:cNvPr id="6" name="object 6"/>
          <p:cNvSpPr txBox="1"/>
          <p:nvPr/>
        </p:nvSpPr>
        <p:spPr>
          <a:xfrm>
            <a:off x="1304671" y="5001895"/>
            <a:ext cx="10485755" cy="2145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sr-Latn-RS" sz="4600" b="1" spc="-35" dirty="0" smtClean="0">
                <a:solidFill>
                  <a:srgbClr val="0D1D7C"/>
                </a:solidFill>
                <a:latin typeface="Calibri"/>
                <a:cs typeface="Calibri"/>
              </a:rPr>
              <a:t>Veliki infrastrukturni projekti</a:t>
            </a:r>
            <a:endParaRPr sz="4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sr-Latn-RS" sz="4600" b="1" spc="-25" dirty="0" smtClean="0">
                <a:solidFill>
                  <a:srgbClr val="0D1D7C"/>
                </a:solidFill>
                <a:latin typeface="Calibri"/>
                <a:cs typeface="Calibri"/>
              </a:rPr>
              <a:t>Privredne zone</a:t>
            </a:r>
            <a:r>
              <a:rPr sz="4600" b="1" spc="-25" dirty="0" smtClean="0">
                <a:solidFill>
                  <a:srgbClr val="0D1D7C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0D1D7C"/>
                </a:solidFill>
                <a:latin typeface="Calibri"/>
                <a:cs typeface="Calibri"/>
              </a:rPr>
              <a:t>– </a:t>
            </a:r>
            <a:r>
              <a:rPr sz="4600" b="1" spc="-25" dirty="0">
                <a:solidFill>
                  <a:srgbClr val="0D1D7C"/>
                </a:solidFill>
                <a:latin typeface="Calibri"/>
                <a:cs typeface="Calibri"/>
              </a:rPr>
              <a:t>Greenfield</a:t>
            </a:r>
            <a:r>
              <a:rPr sz="4600" b="1" spc="-165" dirty="0">
                <a:solidFill>
                  <a:srgbClr val="0D1D7C"/>
                </a:solidFill>
                <a:latin typeface="Calibri"/>
                <a:cs typeface="Calibri"/>
              </a:rPr>
              <a:t> </a:t>
            </a:r>
            <a:r>
              <a:rPr sz="4600" b="1" spc="-45" dirty="0" err="1" smtClean="0">
                <a:solidFill>
                  <a:srgbClr val="0D1D7C"/>
                </a:solidFill>
                <a:latin typeface="Calibri"/>
                <a:cs typeface="Calibri"/>
              </a:rPr>
              <a:t>Inve</a:t>
            </a:r>
            <a:r>
              <a:rPr lang="sr-Latn-RS" sz="4600" b="1" spc="-45" dirty="0" smtClean="0">
                <a:solidFill>
                  <a:srgbClr val="0D1D7C"/>
                </a:solidFill>
                <a:latin typeface="Calibri"/>
                <a:cs typeface="Calibri"/>
              </a:rPr>
              <a:t>sticije</a:t>
            </a:r>
            <a:endParaRPr sz="4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sr-Latn-RS" sz="4600" b="1" spc="-40" dirty="0" smtClean="0">
                <a:solidFill>
                  <a:srgbClr val="0D1D7C"/>
                </a:solidFill>
                <a:latin typeface="Calibri"/>
                <a:cs typeface="Calibri"/>
              </a:rPr>
              <a:t>Razvoj tržišta nekretnina</a:t>
            </a:r>
            <a:endParaRPr sz="4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5759" y="1403857"/>
            <a:ext cx="6278880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" algn="ctr">
              <a:lnSpc>
                <a:spcPct val="100000"/>
              </a:lnSpc>
            </a:pPr>
            <a:r>
              <a:rPr lang="sr-Latn-RS" sz="5400" b="1" dirty="0" smtClean="0">
                <a:solidFill>
                  <a:srgbClr val="000066"/>
                </a:solidFill>
                <a:latin typeface="Calibri"/>
                <a:cs typeface="Calibri"/>
              </a:rPr>
              <a:t>Veliki razvojni infrastrukturni projekti</a:t>
            </a:r>
            <a:endParaRPr sz="54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437689"/>
            <a:ext cx="13004292" cy="49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44030" y="2116835"/>
            <a:ext cx="5751195" cy="4661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40"/>
              </a:lnSpc>
            </a:pP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CEVOVOD DALJINSKOG GREJANJA OD ‘TENT</a:t>
            </a: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A’</a:t>
            </a:r>
            <a:r>
              <a:rPr lang="sr-Latn-R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DO NOVOG BEOGRADA</a:t>
            </a:r>
            <a:endParaRPr lang="sr-Latn-RS" sz="2400" b="1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>
              <a:lnSpc>
                <a:spcPts val="2740"/>
              </a:lnSpc>
            </a:pP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→ </a:t>
            </a:r>
            <a:r>
              <a:rPr lang="en-US" sz="2400" b="1" spc="-5" dirty="0" err="1" smtClean="0">
                <a:solidFill>
                  <a:srgbClr val="0D1D7C"/>
                </a:solidFill>
                <a:latin typeface="Arial"/>
                <a:cs typeface="Arial"/>
              </a:rPr>
              <a:t>vrednost</a:t>
            </a: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b="1" spc="-5" dirty="0" err="1" smtClean="0">
                <a:solidFill>
                  <a:srgbClr val="0D1D7C"/>
                </a:solidFill>
                <a:latin typeface="Arial"/>
                <a:cs typeface="Arial"/>
              </a:rPr>
              <a:t>investicije</a:t>
            </a: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  187 mil. €</a:t>
            </a:r>
          </a:p>
          <a:p>
            <a:pPr marL="12700">
              <a:lnSpc>
                <a:spcPts val="2740"/>
              </a:lnSpc>
            </a:pPr>
            <a:endParaRPr lang="en-US" sz="2400" b="1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/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Projekat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obuhvata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izgradnju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cevovoda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/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između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termoelektrane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‘TENT A’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toplane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/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„Novi Beograd“,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adaptaciju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/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rekonstrukciju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postojećih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blokova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A3-A6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/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izgradnju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nedostajućih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postrojenja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</a:p>
          <a:p>
            <a:pPr marL="12700" marR="5080" algn="just">
              <a:lnSpc>
                <a:spcPct val="90300"/>
              </a:lnSpc>
            </a:pP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Ovaj plan ima za cilj:</a:t>
            </a:r>
          </a:p>
          <a:p>
            <a:pPr marL="12700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44030" y="6548297"/>
            <a:ext cx="5700395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•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obezbeđenje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dugoročnog</a:t>
            </a: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snabdevanja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toplotnom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energijom</a:t>
            </a: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(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potencijal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700 MW),</a:t>
            </a:r>
          </a:p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•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povećanje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efikasnosti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energije</a:t>
            </a: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proizvedene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u ‘TENT A’,</a:t>
            </a:r>
          </a:p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•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smanjenje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oslanjanja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uvoz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gasa</a:t>
            </a: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5080">
              <a:tabLst>
                <a:tab pos="621665" algn="l"/>
                <a:tab pos="622300" algn="l"/>
              </a:tabLst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nafte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34863" y="8219913"/>
            <a:ext cx="14986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 smtClean="0">
                <a:solidFill>
                  <a:srgbClr val="0D1D7C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592" y="7289418"/>
            <a:ext cx="4683760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300"/>
              </a:lnSpc>
            </a:pP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Studija izvodljivosti je završena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, a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urbanisti</a:t>
            </a:r>
            <a:r>
              <a:rPr lang="sr-Latn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čki planovi su trenutno u izradi.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82549"/>
          </a:xfrm>
          <a:prstGeom prst="rect">
            <a:avLst/>
          </a:prstGeom>
        </p:spPr>
        <p:txBody>
          <a:bodyPr vert="horz" wrap="square" lIns="0" tIns="142494" rIns="0" bIns="0" rtlCol="0">
            <a:spAutoFit/>
          </a:bodyPr>
          <a:lstStyle/>
          <a:p>
            <a:pPr marL="697865">
              <a:lnSpc>
                <a:spcPct val="100000"/>
              </a:lnSpc>
            </a:pPr>
            <a:r>
              <a:rPr lang="sr-Latn-RS" sz="4800" dirty="0" smtClean="0"/>
              <a:t>ENERGETSKA INFRASTRUKTURA</a:t>
            </a:r>
            <a:endParaRPr sz="4800" dirty="0"/>
          </a:p>
        </p:txBody>
      </p:sp>
      <p:sp>
        <p:nvSpPr>
          <p:cNvPr id="9" name="object 9"/>
          <p:cNvSpPr/>
          <p:nvPr/>
        </p:nvSpPr>
        <p:spPr>
          <a:xfrm>
            <a:off x="303212" y="2209800"/>
            <a:ext cx="6191250" cy="4340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4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21678" y="2115311"/>
            <a:ext cx="6243320" cy="55707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7305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MODERNIZACIJA CENTRALNOG KANALIZACIONOG SISTEMA</a:t>
            </a:r>
          </a:p>
          <a:p>
            <a:pPr marL="12700" marR="27305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→ VREDNOST INVESTICIJE 126 mil. €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Završetak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izgradnje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glavnog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kanalizacionog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kolektora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“Interceptor”,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nedostajućih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delova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tunela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„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Karaburma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“ I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kolektora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“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Hitn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 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p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m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ć-V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niz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е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l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s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v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а”.</a:t>
            </a:r>
          </a:p>
          <a:p>
            <a:pPr marL="12700" marR="5080" algn="just">
              <a:lnSpc>
                <a:spcPct val="100000"/>
              </a:lnSpc>
            </a:pPr>
            <a:endParaRPr lang="sr-Cyrl-R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Rekonstrukcija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crpne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stanice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„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Мо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st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r‟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priključkom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kolektor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„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Hitn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 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p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m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ć-V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niz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е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l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s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о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v</a:t>
            </a:r>
            <a:r>
              <a:rPr lang="sr-Cyrl-RS" sz="2400" spc="-5" dirty="0" smtClean="0">
                <a:solidFill>
                  <a:srgbClr val="0D1D7C"/>
                </a:solidFill>
                <a:latin typeface="Arial"/>
                <a:cs typeface="Arial"/>
              </a:rPr>
              <a:t>а‟.</a:t>
            </a:r>
          </a:p>
          <a:p>
            <a:pPr marL="12700" marR="5080" algn="just">
              <a:lnSpc>
                <a:spcPct val="100000"/>
              </a:lnSpc>
            </a:pPr>
            <a:endParaRPr lang="sr-Cyrl-RS" sz="2400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Pored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navedenih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postoji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još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desetak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projekata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koji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su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različitim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fazama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D1D7C"/>
                </a:solidFill>
                <a:latin typeface="Arial"/>
                <a:cs typeface="Arial"/>
              </a:rPr>
              <a:t>pripreme</a:t>
            </a:r>
            <a:r>
              <a:rPr lang="en-US" sz="2400" spc="-5" dirty="0" smtClean="0">
                <a:solidFill>
                  <a:srgbClr val="0D1D7C"/>
                </a:solidFill>
                <a:latin typeface="Arial"/>
                <a:cs typeface="Arial"/>
              </a:rPr>
              <a:t> </a:t>
            </a:r>
            <a:r>
              <a:rPr lang="sr-Latn-RS" sz="2400" dirty="0">
                <a:latin typeface="Arial"/>
                <a:cs typeface="Arial"/>
              </a:rPr>
              <a:t>.</a:t>
            </a:r>
            <a:endParaRPr lang="en-US" sz="2400" spc="-5" dirty="0" smtClean="0">
              <a:solidFill>
                <a:srgbClr val="0D1D7C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6" y="225043"/>
            <a:ext cx="10013187" cy="856901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1382395">
              <a:lnSpc>
                <a:spcPct val="100000"/>
              </a:lnSpc>
            </a:pPr>
            <a:r>
              <a:rPr lang="sr-Latn-RS" sz="5200" spc="-25" dirty="0" smtClean="0"/>
              <a:t>Kanalizaciona infrastruktura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303212" y="2201798"/>
            <a:ext cx="5715000" cy="342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212" y="5734050"/>
            <a:ext cx="5715000" cy="342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0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21678" y="2115311"/>
            <a:ext cx="6008370" cy="6647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4671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IZGRADNJA OBJEKATA</a:t>
            </a:r>
          </a:p>
          <a:p>
            <a:pPr marL="12700" marR="34671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D1D7C"/>
                </a:solidFill>
                <a:latin typeface="Arial"/>
                <a:cs typeface="Arial"/>
              </a:rPr>
              <a:t>→ VREDNOST INVESTICIJE 217mil. € </a:t>
            </a:r>
          </a:p>
          <a:p>
            <a:pPr marL="12700" marR="346710">
              <a:lnSpc>
                <a:spcPct val="100000"/>
              </a:lnSpc>
            </a:pPr>
            <a:endParaRPr lang="en-US" sz="2400" b="1" spc="-5" dirty="0" smtClean="0">
              <a:solidFill>
                <a:srgbClr val="0D1D7C"/>
              </a:solidFill>
              <a:latin typeface="Arial"/>
              <a:cs typeface="Arial"/>
            </a:endParaRPr>
          </a:p>
          <a:p>
            <a:pPr marL="12700" marR="346710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Izgradnja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postrojenja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mehaničko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biološko</a:t>
            </a:r>
            <a:r>
              <a:rPr lang="sr-Latn-RS" sz="2400" spc="-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prečišćavanje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otpadnih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voda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:</a:t>
            </a:r>
            <a:endParaRPr lang="sr-Latn-R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346710">
              <a:lnSpc>
                <a:spcPct val="100000"/>
              </a:lnSpc>
            </a:pP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34671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•‘</a:t>
            </a:r>
            <a:r>
              <a:rPr lang="en-US" sz="2400" b="1" spc="-5" dirty="0" err="1" smtClean="0">
                <a:solidFill>
                  <a:srgbClr val="000066"/>
                </a:solidFill>
                <a:latin typeface="Arial"/>
                <a:cs typeface="Arial"/>
              </a:rPr>
              <a:t>Veliko</a:t>
            </a: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b="1" spc="-5" dirty="0" err="1" smtClean="0">
                <a:solidFill>
                  <a:srgbClr val="000066"/>
                </a:solidFill>
                <a:latin typeface="Arial"/>
                <a:cs typeface="Arial"/>
              </a:rPr>
              <a:t>selo</a:t>
            </a: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’ 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– Faze I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II (€177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miliona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),</a:t>
            </a:r>
          </a:p>
          <a:p>
            <a:pPr marL="12700" marR="34671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•</a:t>
            </a:r>
            <a:r>
              <a:rPr lang="sr-Latn-R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b="1" spc="-5" dirty="0" err="1" smtClean="0">
                <a:solidFill>
                  <a:srgbClr val="000066"/>
                </a:solidFill>
                <a:latin typeface="Arial"/>
                <a:cs typeface="Arial"/>
              </a:rPr>
              <a:t>Batajnica</a:t>
            </a: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(€17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miliona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),</a:t>
            </a:r>
          </a:p>
          <a:p>
            <a:pPr marL="12700" marR="34671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•</a:t>
            </a:r>
            <a:r>
              <a:rPr lang="sr-Latn-R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b="1" spc="-5" dirty="0" err="1" smtClean="0">
                <a:solidFill>
                  <a:srgbClr val="000066"/>
                </a:solidFill>
                <a:latin typeface="Arial"/>
                <a:cs typeface="Arial"/>
              </a:rPr>
              <a:t>Krnjača</a:t>
            </a: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(€15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miliona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),</a:t>
            </a:r>
          </a:p>
          <a:p>
            <a:pPr marL="12700" marR="346710">
              <a:lnSpc>
                <a:spcPct val="100000"/>
              </a:lnSpc>
            </a:pP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•</a:t>
            </a:r>
            <a:r>
              <a:rPr lang="sr-Latn-R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b="1" spc="-5" dirty="0" err="1" smtClean="0">
                <a:solidFill>
                  <a:srgbClr val="000066"/>
                </a:solidFill>
                <a:latin typeface="Arial"/>
                <a:cs typeface="Arial"/>
              </a:rPr>
              <a:t>Ostružnica</a:t>
            </a:r>
            <a:r>
              <a:rPr lang="en-US" sz="2400" b="1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(€8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milion</a:t>
            </a:r>
            <a:r>
              <a:rPr lang="sr-Latn-RS" sz="2400" spc="-5" dirty="0" smtClean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).</a:t>
            </a:r>
          </a:p>
          <a:p>
            <a:pPr marL="12700" marR="346710">
              <a:lnSpc>
                <a:spcPct val="100000"/>
              </a:lnSpc>
            </a:pP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346710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Završene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su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studije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rešavanje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dugoročnih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problema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kanalizacione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infrastrukture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za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postrojenja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u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Krnjači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Ostružnici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</a:p>
          <a:p>
            <a:pPr marL="12700" marR="346710">
              <a:lnSpc>
                <a:spcPct val="100000"/>
              </a:lnSpc>
            </a:pPr>
            <a:endParaRPr lang="en-US" sz="2400" spc="-5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marL="12700" marR="346710">
              <a:lnSpc>
                <a:spcPct val="100000"/>
              </a:lnSpc>
            </a:pP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Takođe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je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pripremljena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I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prateća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tehnička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sz="2400" spc="-5" dirty="0" err="1" smtClean="0">
                <a:solidFill>
                  <a:srgbClr val="000066"/>
                </a:solidFill>
                <a:latin typeface="Arial"/>
                <a:cs typeface="Arial"/>
              </a:rPr>
              <a:t>dokumentacija</a:t>
            </a:r>
            <a:r>
              <a:rPr lang="en-US" sz="2400" spc="-5" dirty="0" smtClean="0">
                <a:solidFill>
                  <a:srgbClr val="000066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4" name="object 4"/>
          <p:cNvSpPr/>
          <p:nvPr/>
        </p:nvSpPr>
        <p:spPr>
          <a:xfrm>
            <a:off x="11414125" y="0"/>
            <a:ext cx="1590167" cy="151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5807" y="225043"/>
            <a:ext cx="9045194" cy="1657120"/>
          </a:xfrm>
          <a:prstGeom prst="rect">
            <a:avLst/>
          </a:prstGeom>
        </p:spPr>
        <p:txBody>
          <a:bodyPr vert="horz" wrap="square" lIns="0" tIns="56134" rIns="0" bIns="0" rtlCol="0">
            <a:spAutoFit/>
          </a:bodyPr>
          <a:lstStyle/>
          <a:p>
            <a:pPr marL="975360">
              <a:lnSpc>
                <a:spcPct val="100000"/>
              </a:lnSpc>
            </a:pPr>
            <a:r>
              <a:rPr lang="sr-Latn-RS" sz="5200" spc="-60" dirty="0" smtClean="0"/>
              <a:t>Postrojenja za prečišćavanje        		otpadnih voda</a:t>
            </a:r>
            <a:endParaRPr sz="5200" dirty="0"/>
          </a:p>
        </p:txBody>
      </p:sp>
      <p:sp>
        <p:nvSpPr>
          <p:cNvPr id="6" name="object 6"/>
          <p:cNvSpPr/>
          <p:nvPr/>
        </p:nvSpPr>
        <p:spPr>
          <a:xfrm>
            <a:off x="303212" y="2201798"/>
            <a:ext cx="5715000" cy="342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7" name="object 7"/>
          <p:cNvSpPr/>
          <p:nvPr/>
        </p:nvSpPr>
        <p:spPr>
          <a:xfrm>
            <a:off x="303212" y="5734050"/>
            <a:ext cx="5715000" cy="3429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1433</Words>
  <Application>Microsoft Office PowerPoint</Application>
  <PresentationFormat>Po meri</PresentationFormat>
  <Paragraphs>260</Paragraphs>
  <Slides>26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GRAD BEOGRAD</vt:lpstr>
      <vt:lpstr>    BEOGRAD U BROJKAMA</vt:lpstr>
      <vt:lpstr>Prednosti srpskog tržišta</vt:lpstr>
      <vt:lpstr>Beograd kao turistički centar</vt:lpstr>
      <vt:lpstr>Investicioni potencijali Beograda</vt:lpstr>
      <vt:lpstr>PowerPointova predstavitev</vt:lpstr>
      <vt:lpstr>ENERGETSKA INFRASTRUKTURA</vt:lpstr>
      <vt:lpstr>Kanalizaciona infrastruktura</vt:lpstr>
      <vt:lpstr>Postrojenja za prečišćavanje          otpadnih voda</vt:lpstr>
      <vt:lpstr>Povećanje broja parking mesta</vt:lpstr>
      <vt:lpstr>Javno osvetljenje</vt:lpstr>
      <vt:lpstr>           Glavna autobuska stanica    „Novi Beograd"</vt:lpstr>
      <vt:lpstr>Nova glavna železnička stanica</vt:lpstr>
      <vt:lpstr>         Beogradski aerodrom        “Nikola Tesla”</vt:lpstr>
      <vt:lpstr>                      Autoput i obilaznica</vt:lpstr>
      <vt:lpstr>Tunel ’Topčider’</vt:lpstr>
      <vt:lpstr>PowerPointova predstavitev</vt:lpstr>
      <vt:lpstr>Slobodna ekonomska zona– Reva</vt:lpstr>
      <vt:lpstr>PRIVREDNE ZONE</vt:lpstr>
      <vt:lpstr>PowerPointova predstavitev</vt:lpstr>
      <vt:lpstr>PowerPointova predstavitev</vt:lpstr>
      <vt:lpstr>Block 43 na Novom Beogradu</vt:lpstr>
      <vt:lpstr>Blok 18A na Novom Beogradu</vt:lpstr>
      <vt:lpstr>Hipodrom i Marina</vt:lpstr>
      <vt:lpstr>                          Ada Huja</vt:lpstr>
      <vt:lpstr>GRAD BEOGRAD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Nenad Novkovic</dc:creator>
  <cp:lastModifiedBy>Dvorana</cp:lastModifiedBy>
  <cp:revision>50</cp:revision>
  <dcterms:created xsi:type="dcterms:W3CDTF">2017-04-20T14:35:13Z</dcterms:created>
  <dcterms:modified xsi:type="dcterms:W3CDTF">2017-04-24T08:59:16Z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2016-07-13T00:00:00Z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2017-04-20T00:00:00Z</vt:filetime>
  </property>
</Properties>
</file>